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7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85" r:id="rId3"/>
    <p:sldMasterId id="2147483697" r:id="rId4"/>
    <p:sldMasterId id="2147483709" r:id="rId5"/>
    <p:sldMasterId id="2147483733" r:id="rId6"/>
    <p:sldMasterId id="2147483745" r:id="rId7"/>
    <p:sldMasterId id="2147483757" r:id="rId8"/>
    <p:sldMasterId id="2147483819" r:id="rId9"/>
    <p:sldMasterId id="2147483947" r:id="rId10"/>
    <p:sldMasterId id="2147483959" r:id="rId11"/>
    <p:sldMasterId id="2147483972" r:id="rId12"/>
    <p:sldMasterId id="2147483984" r:id="rId13"/>
    <p:sldMasterId id="2147483996" r:id="rId14"/>
    <p:sldMasterId id="2147484008" r:id="rId15"/>
    <p:sldMasterId id="2147484021" r:id="rId16"/>
    <p:sldMasterId id="2147484033" r:id="rId17"/>
    <p:sldMasterId id="2147484048" r:id="rId18"/>
  </p:sldMasterIdLst>
  <p:notesMasterIdLst>
    <p:notesMasterId r:id="rId99"/>
  </p:notesMasterIdLst>
  <p:sldIdLst>
    <p:sldId id="427" r:id="rId19"/>
    <p:sldId id="762" r:id="rId20"/>
    <p:sldId id="763" r:id="rId21"/>
    <p:sldId id="764" r:id="rId22"/>
    <p:sldId id="765" r:id="rId23"/>
    <p:sldId id="766" r:id="rId24"/>
    <p:sldId id="767" r:id="rId25"/>
    <p:sldId id="768" r:id="rId26"/>
    <p:sldId id="769" r:id="rId27"/>
    <p:sldId id="770" r:id="rId28"/>
    <p:sldId id="771" r:id="rId29"/>
    <p:sldId id="772" r:id="rId30"/>
    <p:sldId id="862" r:id="rId31"/>
    <p:sldId id="863" r:id="rId32"/>
    <p:sldId id="864" r:id="rId33"/>
    <p:sldId id="865" r:id="rId34"/>
    <p:sldId id="947" r:id="rId35"/>
    <p:sldId id="866" r:id="rId36"/>
    <p:sldId id="867" r:id="rId37"/>
    <p:sldId id="868" r:id="rId38"/>
    <p:sldId id="1003" r:id="rId39"/>
    <p:sldId id="1004" r:id="rId40"/>
    <p:sldId id="1005" r:id="rId41"/>
    <p:sldId id="1007" r:id="rId42"/>
    <p:sldId id="1008" r:id="rId43"/>
    <p:sldId id="1009" r:id="rId44"/>
    <p:sldId id="1010" r:id="rId45"/>
    <p:sldId id="1011" r:id="rId46"/>
    <p:sldId id="1012" r:id="rId47"/>
    <p:sldId id="1013" r:id="rId48"/>
    <p:sldId id="1014" r:id="rId49"/>
    <p:sldId id="1015" r:id="rId50"/>
    <p:sldId id="1016" r:id="rId51"/>
    <p:sldId id="1017" r:id="rId52"/>
    <p:sldId id="1018" r:id="rId53"/>
    <p:sldId id="1019" r:id="rId54"/>
    <p:sldId id="1020" r:id="rId55"/>
    <p:sldId id="1021" r:id="rId56"/>
    <p:sldId id="1022" r:id="rId57"/>
    <p:sldId id="1023" r:id="rId58"/>
    <p:sldId id="1024" r:id="rId59"/>
    <p:sldId id="1025" r:id="rId60"/>
    <p:sldId id="1026" r:id="rId61"/>
    <p:sldId id="1027" r:id="rId62"/>
    <p:sldId id="1028" r:id="rId63"/>
    <p:sldId id="1029" r:id="rId64"/>
    <p:sldId id="1030" r:id="rId65"/>
    <p:sldId id="1031" r:id="rId66"/>
    <p:sldId id="1032" r:id="rId67"/>
    <p:sldId id="1033" r:id="rId68"/>
    <p:sldId id="1034" r:id="rId69"/>
    <p:sldId id="885" r:id="rId70"/>
    <p:sldId id="987" r:id="rId71"/>
    <p:sldId id="988" r:id="rId72"/>
    <p:sldId id="989" r:id="rId73"/>
    <p:sldId id="990" r:id="rId74"/>
    <p:sldId id="991" r:id="rId75"/>
    <p:sldId id="992" r:id="rId76"/>
    <p:sldId id="891" r:id="rId77"/>
    <p:sldId id="892" r:id="rId78"/>
    <p:sldId id="893" r:id="rId79"/>
    <p:sldId id="894" r:id="rId80"/>
    <p:sldId id="895" r:id="rId81"/>
    <p:sldId id="896" r:id="rId82"/>
    <p:sldId id="897" r:id="rId83"/>
    <p:sldId id="898" r:id="rId84"/>
    <p:sldId id="899" r:id="rId85"/>
    <p:sldId id="1035" r:id="rId86"/>
    <p:sldId id="1084" r:id="rId87"/>
    <p:sldId id="901" r:id="rId88"/>
    <p:sldId id="902" r:id="rId89"/>
    <p:sldId id="903" r:id="rId90"/>
    <p:sldId id="904" r:id="rId91"/>
    <p:sldId id="905" r:id="rId92"/>
    <p:sldId id="906" r:id="rId93"/>
    <p:sldId id="1037" r:id="rId94"/>
    <p:sldId id="1038" r:id="rId95"/>
    <p:sldId id="1039" r:id="rId96"/>
    <p:sldId id="910" r:id="rId97"/>
    <p:sldId id="911" r:id="rId9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FD6D"/>
    <a:srgbClr val="00FF00"/>
    <a:srgbClr val="FF0000"/>
    <a:srgbClr val="FB1C05"/>
    <a:srgbClr val="FC6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717B3-70CC-470E-B253-ED4E39780C6B}" v="1" dt="2019-06-09T17:55:43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1" autoAdjust="0"/>
    <p:restoredTop sz="79300" autoAdjust="0"/>
  </p:normalViewPr>
  <p:slideViewPr>
    <p:cSldViewPr>
      <p:cViewPr varScale="1">
        <p:scale>
          <a:sx n="81" d="100"/>
          <a:sy n="81" d="100"/>
        </p:scale>
        <p:origin x="648" y="90"/>
      </p:cViewPr>
      <p:guideLst>
        <p:guide orient="horz" pos="220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247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84" Type="http://schemas.openxmlformats.org/officeDocument/2006/relationships/slide" Target="slides/slide66.xml"/><Relationship Id="rId89" Type="http://schemas.openxmlformats.org/officeDocument/2006/relationships/slide" Target="slides/slide7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slide" Target="slides/slide6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2.xml"/><Relationship Id="rId95" Type="http://schemas.openxmlformats.org/officeDocument/2006/relationships/slide" Target="slides/slide77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80" Type="http://schemas.openxmlformats.org/officeDocument/2006/relationships/slide" Target="slides/slide62.xml"/><Relationship Id="rId85" Type="http://schemas.openxmlformats.org/officeDocument/2006/relationships/slide" Target="slides/slide6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59" Type="http://schemas.openxmlformats.org/officeDocument/2006/relationships/slide" Target="slides/slide41.xml"/><Relationship Id="rId103" Type="http://schemas.openxmlformats.org/officeDocument/2006/relationships/tableStyles" Target="tableStyles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slide" Target="slides/slide65.xml"/><Relationship Id="rId88" Type="http://schemas.openxmlformats.org/officeDocument/2006/relationships/slide" Target="slides/slide70.xml"/><Relationship Id="rId91" Type="http://schemas.openxmlformats.org/officeDocument/2006/relationships/slide" Target="slides/slide73.xml"/><Relationship Id="rId96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slide" Target="slides/slide60.xml"/><Relationship Id="rId81" Type="http://schemas.openxmlformats.org/officeDocument/2006/relationships/slide" Target="slides/slide63.xml"/><Relationship Id="rId86" Type="http://schemas.openxmlformats.org/officeDocument/2006/relationships/slide" Target="slides/slide68.xml"/><Relationship Id="rId94" Type="http://schemas.openxmlformats.org/officeDocument/2006/relationships/slide" Target="slides/slide76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97" Type="http://schemas.openxmlformats.org/officeDocument/2006/relationships/slide" Target="slides/slide79.xml"/><Relationship Id="rId10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92" Type="http://schemas.openxmlformats.org/officeDocument/2006/relationships/slide" Target="slides/slide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Relationship Id="rId87" Type="http://schemas.openxmlformats.org/officeDocument/2006/relationships/slide" Target="slides/slide69.xml"/><Relationship Id="rId61" Type="http://schemas.openxmlformats.org/officeDocument/2006/relationships/slide" Target="slides/slide43.xml"/><Relationship Id="rId82" Type="http://schemas.openxmlformats.org/officeDocument/2006/relationships/slide" Target="slides/slide64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56" Type="http://schemas.openxmlformats.org/officeDocument/2006/relationships/slide" Target="slides/slide38.xml"/><Relationship Id="rId77" Type="http://schemas.openxmlformats.org/officeDocument/2006/relationships/slide" Target="slides/slide59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93" Type="http://schemas.openxmlformats.org/officeDocument/2006/relationships/slide" Target="slides/slide75.xml"/><Relationship Id="rId98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7.xml"/><Relationship Id="rId46" Type="http://schemas.openxmlformats.org/officeDocument/2006/relationships/slide" Target="slides/slide28.xml"/><Relationship Id="rId67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h Viet Sang" userId="693b233c-29db-4155-a84a-11e088d973ce" providerId="ADAL" clId="{346717B3-70CC-470E-B253-ED4E39780C6B}"/>
    <pc:docChg chg="modSld">
      <pc:chgData name="Dinh Viet Sang" userId="693b233c-29db-4155-a84a-11e088d973ce" providerId="ADAL" clId="{346717B3-70CC-470E-B253-ED4E39780C6B}" dt="2019-06-09T17:55:42.909" v="6" actId="20577"/>
      <pc:docMkLst>
        <pc:docMk/>
      </pc:docMkLst>
      <pc:sldChg chg="modSp">
        <pc:chgData name="Dinh Viet Sang" userId="693b233c-29db-4155-a84a-11e088d973ce" providerId="ADAL" clId="{346717B3-70CC-470E-B253-ED4E39780C6B}" dt="2019-06-09T17:55:42.909" v="6" actId="20577"/>
        <pc:sldMkLst>
          <pc:docMk/>
          <pc:sldMk cId="0" sldId="427"/>
        </pc:sldMkLst>
        <pc:spChg chg="mod">
          <ac:chgData name="Dinh Viet Sang" userId="693b233c-29db-4155-a84a-11e088d973ce" providerId="ADAL" clId="{346717B3-70CC-470E-B253-ED4E39780C6B}" dt="2019-06-09T17:55:42.909" v="6" actId="20577"/>
          <ac:spMkLst>
            <pc:docMk/>
            <pc:sldMk cId="0" sldId="427"/>
            <ac:spMk id="2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42.wmf"/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3.wmf"/><Relationship Id="rId1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Relationship Id="rId4" Type="http://schemas.openxmlformats.org/officeDocument/2006/relationships/image" Target="../media/image11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D41D9AC-C4DC-4626-BD9E-860ADBEBE25E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A8F159-DD25-4B1C-ABF9-08B6B4FB6989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01A98-FEC0-4EDC-9B83-12C6A97B11B2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BAF9E9-1F8B-404D-BDA2-D27EA9AEF440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ACBCFE-C3C4-440E-9B14-6B24124DD38B}" type="slidenum">
              <a:rPr lang="en-US">
                <a:solidFill>
                  <a:srgbClr val="000000"/>
                </a:solidFill>
              </a:rPr>
              <a:pPr eaLnBrk="0" hangingPunct="0"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F5ABE-FE86-45D7-A3C1-874D9049B9BD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0D35FC-DE77-448B-A76A-5FA651EA8F55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FF4939-B25B-4F8C-948B-D27EC51D191B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80BCC3-5514-4903-A61A-18BF517938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21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CC8244-BCDB-4884-92AB-339D790B14D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268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Figure 4.5 Three auto-correlation surfaces EAC(u) shown as both grayscale images and surface plots: 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original image is marked with three red crosses to denote where the auto-correlation surfaces were computed; 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this patch is from the flower bed (good unique minimum); 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this patch is from the roof edge (one-dimensional aperture problem); and </a:t>
            </a:r>
          </a:p>
          <a:p>
            <a:pPr marL="228600" indent="-228600">
              <a:buAutoNum type="alphaLcParenBoth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this patch is from the cloud (no good peak). </a:t>
            </a:r>
          </a:p>
          <a:p>
            <a:pPr marL="0" indent="0"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Each grid point in figures b–d is one value of 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C4744C-B88A-4DFA-B3AD-A8B4200667A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48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2FC706-9640-4315-917A-B758FF55AD33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CAFE43-C182-4FEF-A272-CA0FA226CF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478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3B057E-7D01-4FC6-90CF-DB2E33B1D0F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682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325A0C-AB0C-4369-875C-6A62C5FB374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436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D7EA23-7968-4BB5-B4A9-741242656C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Technically a Maclaurin expansion, a special case of Taylor expansion centered at 0.</a:t>
            </a:r>
            <a:endParaRPr lang="ru-RU" alt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/>
              <a:t>What is the point? Well, now we’re just extrapolating local measurements instead of doing 10s of thousands of computations.</a:t>
            </a:r>
          </a:p>
        </p:txBody>
      </p:sp>
    </p:spTree>
    <p:extLst>
      <p:ext uri="{BB962C8B-B14F-4D97-AF65-F5344CB8AC3E}">
        <p14:creationId xmlns:p14="http://schemas.microsoft.com/office/powerpoint/2010/main" val="1718246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C4D984-C2D4-4009-B63E-0016E65FF17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Technically a Maclaurin expansion, a special case of Taylor expansion centered at 0.</a:t>
            </a:r>
            <a:endParaRPr lang="ru-RU" altLang="en-US" dirty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What is the point? Well, now we’re just extrapolating local measurements instead of doing 10s of thousands of computations.</a:t>
            </a:r>
          </a:p>
        </p:txBody>
      </p:sp>
    </p:spTree>
    <p:extLst>
      <p:ext uri="{BB962C8B-B14F-4D97-AF65-F5344CB8AC3E}">
        <p14:creationId xmlns:p14="http://schemas.microsoft.com/office/powerpoint/2010/main" val="2256575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1DD46-C9D2-4BD0-B98D-9BC5F5D21B9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08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BE80EA-0904-4491-99CF-CB7586D159E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757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0F5EB7-0B08-4A52-9039-6A4505F7102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395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FBE32A-58B3-4A53-B950-91B2D710C69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https://en.wikipedia.org/wiki/Image_moment</a:t>
            </a:r>
          </a:p>
        </p:txBody>
      </p:sp>
    </p:spTree>
    <p:extLst>
      <p:ext uri="{BB962C8B-B14F-4D97-AF65-F5344CB8AC3E}">
        <p14:creationId xmlns:p14="http://schemas.microsoft.com/office/powerpoint/2010/main" val="846762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6E38FC-D5B8-401A-8A23-E5304C90A64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717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B5D60B6-6A22-4F10-90E8-55362939715E}" type="slidenum">
              <a:rPr lang="en-US" smtClean="0">
                <a:solidFill>
                  <a:srgbClr val="000000"/>
                </a:solidFill>
              </a:rPr>
              <a:pPr eaLnBrk="0" hangingPunct="0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848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4B1EF7E0-DA40-476C-B2FE-B2F160D06D70}" type="slidenum">
              <a:rPr lang="en-US" sz="1300">
                <a:solidFill>
                  <a:srgbClr val="000000"/>
                </a:solidFill>
              </a:rPr>
              <a:pPr algn="r" eaLnBrk="0" hangingPunct="0"/>
              <a:t>6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484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325A0C-AB0C-4369-875C-6A62C5FB374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5605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55E260-8FE4-4410-8FA4-53AE90B713A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Try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implement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Harris using the technique expressed on slide 5 of the 'Local Image Features' session.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The ellipse construct is useful for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understanding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what M represents.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In this case, we are saying that each time c is a constant, we define an ellipse over (an idealized) 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 is a small matrix that contains values for the local auto-correlation of an image. Its axes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u,v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(the shifts in x and y) - e.g., slide 42 in the 'Interest Points and Corners' session.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 contains a set of values, from 0 (no difference in the image patches) up to the maximal difference (one all black, one all white patch, which is 255 square).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We can 'cut' E at different values in this set, to produce different shapes. E.G., if we imagine E as a 3D valley or hole shape, the shape at c = 20 will be a contour around the valley at a constant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altitiude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'.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Now, when we approximate E using the second-order Taylor approximation, we are idealizing the shape that E takes. This is what we see on slide 59 of the 'Interest Points and Corners' session. Here, our 'idealized' E is a smooth surface which approximates the auto-correlation differences, for which cross sections are ellipses. Each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isolines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on slide 59 represents a different cut at a constant value, or a different ellipse.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3871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CD2F99-70F0-49C6-9660-C6F020A21C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522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F8DD5F-0F1F-4E95-A443-4BF7DEDBF4F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403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FFAA95-4A94-461C-A546-B9860B6D6AA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528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CFDA64-71CD-4252-AE2E-A751BA8235F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27952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CFDA64-71CD-4252-AE2E-A751BA8235F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4216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9E70A1-D62D-47E9-9447-5BE9B8BB6DC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43" name="Rectangle 7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EA39B-7466-4CD1-B6C4-B92480D9281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150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302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de-DE" altLang="en-US" dirty="0"/>
                  <a:t> = https://en.wikipedia.org/wiki/Hadamard_product_(matrices)</a:t>
                </a:r>
              </a:p>
            </p:txBody>
          </p:sp>
        </mc:Choice>
        <mc:Fallback xmlns="">
          <p:sp>
            <p:nvSpPr>
              <p:cNvPr id="217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∘</a:t>
                </a:r>
                <a:r>
                  <a:rPr lang="de-DE" altLang="en-US" dirty="0"/>
                  <a:t> = https://en.wikipedia.org/wiki/Hadamard_product_(matrices)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427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9F388-75EB-4B78-AFF4-550237151F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635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0580CF3-55BB-454E-BBE4-D5C2BD80D8DF}" type="slidenum">
              <a:rPr lang="en-US" smtClean="0">
                <a:solidFill>
                  <a:srgbClr val="000000"/>
                </a:solidFill>
              </a:rPr>
              <a:pPr eaLnBrk="0" hangingPunct="0"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6A6A9C7F-80FA-45DE-A9A4-4C3A157036DB}" type="slidenum">
              <a:rPr lang="en-US" sz="1300">
                <a:solidFill>
                  <a:srgbClr val="000000"/>
                </a:solidFill>
              </a:rPr>
              <a:pPr algn="r" eaLnBrk="0" hangingPunct="0"/>
              <a:t>7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49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A6FB81-C84D-4EFB-9C5C-8595EE12A09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9673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D28B890-896D-4E5E-B929-37E0C506EA1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628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473C37-8828-4BC8-B4AE-D91DFB7BCF7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5954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7F1D399-9753-4D61-8C96-08067A5D8DF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918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57D822-4235-4554-A52B-52DC02FBF706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53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2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6F6D2-2B4A-4644-BF34-FDA7D36B662D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54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F7A0C6-7EC3-4741-8CB6-B90C40D7A7E1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55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4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FBAB51-03D4-4B39-981E-F2559344D868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56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5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E8DB0-A5CD-4684-9308-F8541B504218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57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EA1CED-BE3F-4F93-B80A-A96B8DCCB8E2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58</a:t>
            </a:fld>
            <a:endParaRPr lang="en-US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2A3E30-C17E-4CEB-9CBC-DF7E60DB2AA4}" type="slidenum">
              <a:rPr lang="en-US" smtClean="0">
                <a:solidFill>
                  <a:srgbClr val="000000"/>
                </a:solidFill>
              </a:rPr>
              <a:pPr eaLnBrk="0" hangingPunct="0"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0531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771BFAC1-AF94-45AD-94C9-B98982D272B1}" type="slidenum">
              <a:rPr lang="en-US" sz="1300">
                <a:solidFill>
                  <a:srgbClr val="000000"/>
                </a:solidFill>
              </a:rPr>
              <a:pPr algn="r" eaLnBrk="0" hangingPunct="0"/>
              <a:t>8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05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1FBB-E630-435A-826D-7D09F5094A86}" type="slidenum">
              <a:rPr lang="en-US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04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931E9B-88B5-43F4-97DF-3706C930D46D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14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C956B-F670-4B48-B497-2EBEACE3077E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E1A670-7B80-429D-A319-553F8FC93933}" type="slidenum">
              <a:rPr lang="en-US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545D87-0015-4553-8DC7-2C8EBBA5FAE9}" type="slidenum">
              <a:rPr lang="en-US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702000-8F74-4EDB-A29E-2E5D74B989C4}" type="slidenum">
              <a:rPr lang="en-US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ED5F55-DCB3-4530-BFFF-C1CB6F5853C2}" type="slidenum">
              <a:rPr lang="en-US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86567-990B-4943-80CF-219381CE90F3}" type="slidenum">
              <a:rPr lang="en-US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3D250A-A48C-4CA8-89AC-E00B0A804867}" type="slidenum">
              <a:rPr lang="en-US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39AB50-5C24-6C46-A711-33B69C813BB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0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7744895-D2E0-4C18-8A3A-FFDEFEA0784C}" type="slidenum">
              <a:rPr lang="en-US" smtClean="0">
                <a:solidFill>
                  <a:srgbClr val="000000"/>
                </a:solidFill>
              </a:rPr>
              <a:pPr eaLnBrk="0" hangingPunct="0"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B6304576-CC32-40D6-B5D1-5D1DFC06A755}" type="slidenum">
              <a:rPr lang="en-US" sz="1300">
                <a:solidFill>
                  <a:srgbClr val="000000"/>
                </a:solidFill>
              </a:rPr>
              <a:pPr algn="r" eaLnBrk="0" hangingPunct="0"/>
              <a:t>9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1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15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8A18AB-A8BA-2A4D-9755-727B781BC8E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ＭＳ Ｐゴシック" charset="0"/>
              <a:cs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177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EC7616-7B6B-41F8-B867-F7DD843D330D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739D16-4922-4183-80B8-18D29D079A2E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49BDA-33EB-4EB7-85E4-B4B2750A6650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2207"/>
          </a:xfrm>
          <a:noFill/>
          <a:ln/>
        </p:spPr>
        <p:txBody>
          <a:bodyPr lIns="98188" tIns="49093" rIns="98188" bIns="49093"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5D91A-1E67-4486-86E4-CD54045DE9E4}" type="slidenum">
              <a:rPr lang="en-US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A806D-3448-4A0A-ADF9-E71AD1149EE1}" type="slidenum">
              <a:rPr lang="en-US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6F2201-5610-44F1-AC26-A5A78950DF09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http://fourier.eng.hmc.edu/e161/lectures/gradient/node9.html</a:t>
            </a:r>
          </a:p>
        </p:txBody>
      </p:sp>
    </p:spTree>
    <p:extLst>
      <p:ext uri="{BB962C8B-B14F-4D97-AF65-F5344CB8AC3E}">
        <p14:creationId xmlns:p14="http://schemas.microsoft.com/office/powerpoint/2010/main" val="37442788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Small </a:t>
            </a:r>
            <a:r>
              <a:rPr lang="de-DE" i="1" dirty="0"/>
              <a:t>k </a:t>
            </a:r>
            <a:r>
              <a:rPr lang="de-DE" i="0" dirty="0"/>
              <a:t>gives</a:t>
            </a:r>
            <a:r>
              <a:rPr lang="de-DE" i="0" baseline="0" dirty="0"/>
              <a:t> a closer approximation to LoG, but usually we want to build a scale space quickly out of this.</a:t>
            </a:r>
          </a:p>
          <a:p>
            <a:r>
              <a:rPr lang="de-DE" i="1" baseline="0" dirty="0"/>
              <a:t>k = 1.6 </a:t>
            </a:r>
            <a:r>
              <a:rPr lang="de-DE" i="0" baseline="0" dirty="0"/>
              <a:t>gives an appropriate scale space</a:t>
            </a:r>
            <a:endParaRPr lang="de-DE" i="1" dirty="0"/>
          </a:p>
          <a:p>
            <a:endParaRPr lang="de-DE" dirty="0"/>
          </a:p>
          <a:p>
            <a:r>
              <a:rPr lang="de-DE" dirty="0"/>
              <a:t>http://dsp.stackexchange.com/questions/2529/what-is-the-relationship-between-the-sigma-in-the-laplacian-of-gaussian-and-the</a:t>
            </a:r>
          </a:p>
        </p:txBody>
      </p:sp>
    </p:spTree>
    <p:extLst>
      <p:ext uri="{BB962C8B-B14F-4D97-AF65-F5344CB8AC3E}">
        <p14:creationId xmlns:p14="http://schemas.microsoft.com/office/powerpoint/2010/main" val="853030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Blob</a:t>
            </a:r>
            <a:r>
              <a:rPr lang="de-DE" baseline="0" dirty="0"/>
              <a:t> detector is distinct from harris corner detector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803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9A9BEE9-CC1A-4A97-8ACB-93D24C6C1571}" type="slidenum">
              <a:rPr lang="en-US" smtClean="0">
                <a:solidFill>
                  <a:srgbClr val="000000"/>
                </a:solidFill>
              </a:rPr>
              <a:pPr eaLnBrk="0" hangingPunct="0"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2579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AC213F5E-A8BA-4B38-B5B7-DC2CDCEBEDFE}" type="slidenum">
              <a:rPr lang="en-US" sz="1300">
                <a:solidFill>
                  <a:srgbClr val="000000"/>
                </a:solidFill>
              </a:rPr>
              <a:pPr algn="r" eaLnBrk="0" hangingPunct="0"/>
              <a:t>10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25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85EEF6-9EEB-48F4-AFBD-E4083741DE72}" type="slidenum">
              <a:rPr lang="en-US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99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9924" name="Rectangle 3"/>
          <p:cNvSpPr>
            <a:spLocks noGrp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D73EAE-4A3C-4E20-A98E-B54EB7D6EABF}" type="slidenum">
              <a:rPr lang="en-US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09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231B351-67D9-4839-88EC-017053335269}" type="slidenum">
              <a:rPr lang="en-US" smtClean="0">
                <a:solidFill>
                  <a:srgbClr val="000000"/>
                </a:solidFill>
              </a:rPr>
              <a:pPr eaLnBrk="0" hangingPunct="0"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3603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hangingPunct="0"/>
            <a:fld id="{8913EC76-FA98-4D8A-AFE4-0548CEFF564E}" type="slidenum">
              <a:rPr lang="en-US" sz="1300">
                <a:solidFill>
                  <a:srgbClr val="000000"/>
                </a:solidFill>
              </a:rPr>
              <a:pPr algn="r" eaLnBrk="0" hangingPunct="0"/>
              <a:t>11</a:t>
            </a:fld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536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86646-369E-4AEC-85F9-C838BFF2A0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07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F4496-E514-4E03-8DAC-84EE2F95E4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7958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27491-EC93-43A3-ABC1-0C3C44D58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668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97D5-F625-4243-8125-73FCF2EAB7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7078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72E7-A085-48DF-AEB0-FD7E289810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7567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FBAE4-DF35-47EB-B5E6-6C899DB8F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43530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53B0E-9138-41DD-9157-B2B82DAE81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40943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8DF09-7AFB-437E-9B41-64604DD8FA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7664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EB8AA-BE22-406E-9BCA-A743F730D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2185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DB9B4-527D-4922-AAA2-EE2B8ED377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1779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89E1E-F0AE-4B1B-A935-5E7CDBEB3B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20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B155A-4081-48B0-824C-005B5F43AD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875526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24A92-35D0-46B2-901D-83303D621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5927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2193E9-C224-4648-BB49-778FB1E667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63191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681D9-0301-486D-A984-63B8B2BFB7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4149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23A4C-354F-43C5-B12D-B8AF5DCFF7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1872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1EC33-248D-4387-8D32-2633C72E34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18560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66E7CF-BAF7-4AF2-AC81-F1B4BC6B09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5775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F2791-B904-4287-83FE-E84C7B21E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9216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2DBB6-884C-4798-870C-3799A71BCD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7133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A2855F-9927-4B15-9E01-6431A276CA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909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E2462-4F7A-4B93-A0DD-F588DC5468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20F1D-26C2-4089-A0A0-5E9FFB92F0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119225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12CE4-D9A2-4C08-BD2E-25059C6620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8272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55428-6124-4D15-9BC2-DD782E0D76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5336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2E04F-01C8-417F-90F2-3FDA6521F2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706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5E42-7A27-42E0-A9D6-A192A0F14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83181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4EC90-1C12-494C-B57F-9F01751DD8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7211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78C32-435A-4709-9DA7-42859A9FA0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64640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FC74B-9D4C-43EA-B0CB-CB682F8E86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48019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12F02-C763-40FF-846B-901BA804DE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6374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FB777-1317-4FF9-ADDE-443A0782E7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1786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832CA-92FF-476C-8044-E9F4D1D29C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6FB7F-9009-4426-956F-677348D093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79335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CD3BFC-B224-444A-B699-DF6D22C5D1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46042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83E70-813D-4DB8-A116-612A1E75FD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67760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F05F4-7F4E-4791-900C-86FDD3D013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07303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C1B5B-8859-49A6-9E5D-A2A7762068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6163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056AD3-7652-49B6-AC32-08ED46BC19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1551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ED20B-1204-4E52-967D-370C4FAE6E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0398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309E8-F06A-4041-81A2-BCA6B5C35B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32170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8B9A1-1892-459B-9769-84E9FB686E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57859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BC21B-72B8-4E9F-A63C-1AFFD828E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849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1B10E9-585B-40B7-84CB-79205569B3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68DDE-738C-4901-A5E3-D3B6EF7F10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13577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BA3DB-7D1E-47FD-B340-B96591BC54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48562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0E2957-44BF-4BF6-AA4C-3D9646E4E8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2930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E583C-87D2-474C-A93D-DAFE19716F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1547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37EDA-EBB1-4E13-B43B-512E62FF41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0197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9B699-6D65-4D67-BBCD-D3298709C3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9558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0D8CE-AE83-474D-AA4D-4BCA782E41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766057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C60A5-03C1-43E0-9F16-5A7DBE6180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2333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DAFF4-3B7B-4F08-AE1B-5A820726DF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335988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4120D-06FE-440B-A667-9E395D73D7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5957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2D080-8187-4D32-A5A0-F4407C522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A6873-4205-4E9F-AFAF-0B9B910426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6578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B8FB2-EB29-4E8F-B46E-B222594E5C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67952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E7AA69-A45B-4205-9332-61E5B74B9C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0094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A96CB-9EDD-40BD-8A76-670A320F34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06196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0D286-1E15-4F81-8E25-B76C090FB0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07028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5D8B1-9EF3-4818-9954-D83E31F3D8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0488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748F0-FEBF-421E-9D02-82BF426A7671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0E544-8689-4304-82DA-D351B0ADCD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48466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A5699-BD04-4D86-8F8F-B8609DBFF33F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1C844-C540-4165-8432-722141C64A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30066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9844B-77E4-434F-A467-A076E94AE2FD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8BB2-4370-4D52-B81A-7C2701E393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18358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3F08D-7DBE-4BDB-9F3D-71368E347719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C595A-9221-4C27-86CC-6DF444ACC7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530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8A8AF-6B40-46C0-BA33-BD79025133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AA0B2-686A-4BA8-956D-AB9A5D71A9A4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EBD3B2-3902-495E-957B-E3DE316C61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6653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26CCB-480E-471F-9AD8-646CA282D3B6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64624-752B-49CE-A73D-7347CD505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55067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5EE94-A653-4866-A176-5DC1A70E5C33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B776D-B691-43AA-8837-EBDA93C260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92046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75861-9B76-4BEE-87B1-A30C31B3AB5C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99F5E-E994-4F05-835C-4B29B5D544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74913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7CA0D-A43C-4ABA-B699-3703B3627C70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97057-F778-4D12-AA9A-2958B46A32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295508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0E7CE-8A36-47E5-AF04-CE3BB92A78A8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F9E33-D6A1-41A7-B0B3-4212BFBAA6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47082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6F83F-CC2E-4956-80CD-93790EBC04CA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DDD62-DA10-49BD-9469-944CF37E42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60803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C58F2-1DF8-43FB-B8CE-A3D8090BED5A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25159728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3469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49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EF570-A6BD-4B1A-860D-BC4D07900B7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4578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9207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4524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424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4381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344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9667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974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2824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93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CC241-6B03-44CB-8A7D-EC5591CCFE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1243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950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0170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689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6902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73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5403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2815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8246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1676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17-Oct-17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4600" y="6416675"/>
            <a:ext cx="10034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7DC490-98B8-074B-BB30-37775A2447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61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E7F43-6EDF-4CEF-B3E0-33933E2F85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17-Oct-17</a:t>
            </a:r>
            <a:endParaRPr lang="ru-RU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B090FB98-980D-2244-9B24-37A23500056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88317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328098" y="6416675"/>
            <a:ext cx="1587302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348185A-0FA7-654B-BDE3-4E385126A2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20479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58B6F-2CB1-419C-8C75-776D0348483D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3CF29-2143-4745-843A-3D13FFDFDE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666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58905-532C-42AF-AF52-583E712B8722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47F23-469E-4275-BA72-9C5EDBFB9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381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501C9A-8D76-4AD7-97C9-0396069C5BA1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02B07-F070-4EDB-B20E-1EF088E23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1245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ED0C3-F8B4-429A-9062-CA5523AE0A26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5BDA5-0928-4BA4-930C-DB84DFFCC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2141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B62AF5-A0D0-4C2B-BF44-3021CE43B17E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BC1D9-9A68-4F21-8029-F3C8C354F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2744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5B9B8-60F1-4A13-8852-42BF3851DF0B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922A8-AD3D-4BCD-8DD0-1C9CE9AB73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4185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80B19-307F-401E-89FD-62B5F1C47FD0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F40BB-538F-41CA-8B87-7DD12B8C26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14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4277-B787-4433-9EF7-87C48AB100AC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C631F-FB01-4381-827A-51534D82D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2AE57-1162-4C41-AF5B-98D330AFA5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896B9-109A-49FE-AC5D-8D738401EA78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3490E-0B19-41AA-88BD-F43A60A51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1838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8E866-C95C-48F6-BB52-09171EE7AB14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9DE0C-2A37-4EE3-A849-55957763AF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3703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A599F-D638-4F6C-B529-9E3D38E1AF6F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F66AE-E9B7-485E-8B01-F7AB73862B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0179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C90A0-808A-4903-89B9-DE5BE025A02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77494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0B03D-8197-426A-8171-35C5DC8C57D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B40385-90A8-4A7F-A016-09A41519811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659B1-A7C8-4379-8FA1-84A365BE707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51142-DE97-4E90-8440-A8FC1F943523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E83FA0-441A-4A04-9D7A-E47E74999473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011E32-EAE2-44E9-989F-21CD40A824B9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44029-E6B8-436C-99DE-A6A25CE8A487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4CD31-9165-4FF2-9748-E222E77CE280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34A24-0DA9-4418-AEAF-9852BDF7B9FD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DC7A3-695E-4081-AF8A-8CAE6F44AA8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7ADF-9484-4ED3-8BFE-8073C39F41F2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91B169-0141-4C96-812C-C3BD42ACA256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85118-3151-4CE4-BC26-658C3278991A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BBE925-1B89-4738-A7BF-F9745A2FAA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F82C4-DCE4-4058-BF22-0FC17D1D8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53060-6E6D-4C1C-9DAA-18E67A073F2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52E13-28CD-46E4-8AD8-E829689A93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00189-55C4-4C04-AC50-7D15D79276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935BB-E371-446B-B304-CCA31ABB0C7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15D01-DFF3-4C1E-903C-C031D7A451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0AF63-E8FF-4E88-BC14-CD9B382B02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5CF78-4602-4B8E-A408-E68CAB022F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B12FE-805B-47CA-AB84-5E2C1439A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04453-8B38-4FD6-BE9F-CD396BD311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19648-1CE7-4A22-A448-F7B49B49D2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05093-61E7-48C5-8873-C01C8960B5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107AD-3C1C-4DF4-9D2A-C449130B4A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282A4-C73E-4266-A627-62C43A364D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11353-E988-4F95-9ABB-A2F802FF94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EDC6F-BD69-4F5C-94E7-AEAC8A005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0FA58-4557-436E-A3B9-15C25A974A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BCAED-665D-4060-BC76-8B11EFEF7F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C98EA-4C02-4551-AF4D-209916630D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B8FD3-3848-47AE-88FE-C5F48E67211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BD50A-E5E8-4ACB-8464-A9FDA4D0E7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71666-0B9A-4EF5-9818-9BDF53097FE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95F4A-2644-470B-BA5A-E1FA2A067401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EB6F7-F4C5-49A0-863D-D0BB7997028F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B5106-B29B-415B-9FA3-666C8712B168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8B3C4-6761-4F7B-9BBA-D3B3152616A1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47430-2798-42EA-8363-21E7F2CD624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A296F1-D987-41A0-9273-2F5BF0CCF844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30D8B-8B0C-4324-A81D-3D3E2F8A5823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6CFCB-4AEF-45C4-89D5-21F85F4F6B5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6A1E2-C554-4579-B0C1-F36008CC7EE7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8CC16-25FB-4F65-A58B-CFA410114719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E1DD7-94CB-404F-8F91-0BC76AEE5770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10EDF-DB98-4031-B75F-1D4ECC7B529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90E03-1E69-4F31-B0C2-37EDEB7299C5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C107B3-B996-4CD1-B7B1-76031AFAE504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D54B4-F7B1-4859-A27C-B0E2149E9753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1EBA-791C-4311-90C7-A18811CB2D02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A8423-CA67-4452-949A-8202E3FB3479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8B5DA-2C62-45A6-A3C4-036139CBE5D9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3BC202-798E-476E-8418-553D40EAEC91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4324A-4B3F-4103-8A98-183458F61042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11456-E20D-49FD-BB8E-58279A949C16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11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1148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22860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F52A004-45CC-4513-97C3-6B30AEAA6C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68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AEAE332-6B92-4FFE-B456-477CE6515D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781A3B-119E-4621-949F-915DA9A572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544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786FC40-1077-4687-89E5-394395D504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8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713C27-CE7E-42A6-9156-A6AD36B83F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10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7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958EFE60-8D24-4864-8BF8-DA01392DAB3C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5224E3C-6A34-4FDD-85B4-3BD04CF34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09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3800" y="6440269"/>
            <a:ext cx="2235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Geneva"/>
              </a:rPr>
              <a:t>Lecture 6 -  </a:t>
            </a: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65376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3800" y="6440269"/>
            <a:ext cx="2235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Geneva"/>
              </a:rPr>
              <a:t>Lecture 7 -  </a:t>
            </a: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  <a:p>
            <a:endParaRPr lang="en-US" dirty="0">
              <a:solidFill>
                <a:schemeClr val="bg1"/>
              </a:solidFill>
              <a:latin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258440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7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C8B18C6-8508-4116-A4CD-698FFF3368C0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C3187B-518C-4297-A486-8FFA291F9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5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0E3285-C1A1-4F53-9D59-AAEB911CEBB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FD41EB0-7F93-4DBF-9504-D469F8FFBE7F}" type="slidenum">
              <a:rPr lang="en-US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1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90DB35-2DCB-42AF-A2F4-277474BF201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1495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FA5CA5-C0F4-4984-912D-070D4762AA8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Titelmasterformat durch Klicken bearbeiten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4A96B1-23E1-49D6-AED3-97EBE17ED6DC}" type="slidenum">
              <a:rPr lang="de-DE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2265097" name="Rectangle 9"/>
          <p:cNvSpPr>
            <a:spLocks noChangeArrowheads="1"/>
          </p:cNvSpPr>
          <p:nvPr userDrawn="1"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 userDrawn="1"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Titelmasterformat durch Klicken bearbeiten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A710FD-B94B-42A1-ACDD-A94880602F0A}" type="slidenum">
              <a:rPr lang="de-DE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200" b="0">
                <a:solidFill>
                  <a:schemeClr val="bg2"/>
                </a:solidFill>
                <a:latin typeface="+mn-lt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2265097" name="Rectangle 9"/>
          <p:cNvSpPr>
            <a:spLocks noChangeArrowheads="1"/>
          </p:cNvSpPr>
          <p:nvPr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" name="Rectangle 10"/>
          <p:cNvSpPr>
            <a:spLocks noChangeArrowheads="1"/>
          </p:cNvSpPr>
          <p:nvPr userDrawn="1"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003399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/>
        <a:buChar char="l"/>
        <a:defRPr kumimoji="1"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csse.uwa.edu.au/~pk/research/matlabfns/Spatial/Docs/Harris/A_Combined_Corner_and_Edge_Detector.pdf" TargetMode="Externa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hyperlink" Target="http://www.flickr.com/photos/swashford/428567562/" TargetMode="External"/><Relationship Id="rId4" Type="http://schemas.openxmlformats.org/officeDocument/2006/relationships/hyperlink" Target="http://www.flickr.com/photos/diaphanus/136915456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5.wmf"/><Relationship Id="rId10" Type="http://schemas.openxmlformats.org/officeDocument/2006/relationships/image" Target="../media/image32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41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4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slideLayout" Target="../slideLayouts/slideLayout112.xml"/><Relationship Id="rId7" Type="http://schemas.openxmlformats.org/officeDocument/2006/relationships/oleObject" Target="../embeddings/oleObject18.bin"/><Relationship Id="rId2" Type="http://schemas.openxmlformats.org/officeDocument/2006/relationships/tags" Target="../tags/tag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4.wmf"/><Relationship Id="rId11" Type="http://schemas.openxmlformats.org/officeDocument/2006/relationships/image" Target="../media/image46.wmf"/><Relationship Id="rId5" Type="http://schemas.openxmlformats.org/officeDocument/2006/relationships/oleObject" Target="../embeddings/oleObject17.bin"/><Relationship Id="rId10" Type="http://schemas.openxmlformats.org/officeDocument/2006/relationships/oleObject" Target="../embeddings/oleObject19.bin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1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13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50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8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6.xml"/><Relationship Id="rId4" Type="http://schemas.openxmlformats.org/officeDocument/2006/relationships/hyperlink" Target="http://www.bmva.org/bmvc/1988/avc-88-023.pdf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1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63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70.png"/><Relationship Id="rId17" Type="http://schemas.openxmlformats.org/officeDocument/2006/relationships/image" Target="../media/image79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67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24" Type="http://schemas.openxmlformats.org/officeDocument/2006/relationships/image" Target="../media/image93.png"/><Relationship Id="rId5" Type="http://schemas.openxmlformats.org/officeDocument/2006/relationships/image" Target="../media/image64.png"/><Relationship Id="rId15" Type="http://schemas.openxmlformats.org/officeDocument/2006/relationships/image" Target="../media/image75.png"/><Relationship Id="rId23" Type="http://schemas.openxmlformats.org/officeDocument/2006/relationships/image" Target="../media/image92.png"/><Relationship Id="rId10" Type="http://schemas.openxmlformats.org/officeDocument/2006/relationships/image" Target="../media/image68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4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5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6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2.png"/><Relationship Id="rId11" Type="http://schemas.openxmlformats.org/officeDocument/2006/relationships/image" Target="../media/image101.wmf"/><Relationship Id="rId5" Type="http://schemas.openxmlformats.org/officeDocument/2006/relationships/image" Target="../media/image10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2.png"/><Relationship Id="rId11" Type="http://schemas.openxmlformats.org/officeDocument/2006/relationships/image" Target="../media/image106.wmf"/><Relationship Id="rId5" Type="http://schemas.openxmlformats.org/officeDocument/2006/relationships/image" Target="../media/image105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2.png"/><Relationship Id="rId11" Type="http://schemas.openxmlformats.org/officeDocument/2006/relationships/image" Target="../media/image109.wmf"/><Relationship Id="rId5" Type="http://schemas.openxmlformats.org/officeDocument/2006/relationships/image" Target="../media/image108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2.png"/><Relationship Id="rId11" Type="http://schemas.openxmlformats.org/officeDocument/2006/relationships/image" Target="../media/image111.w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2.png"/><Relationship Id="rId11" Type="http://schemas.openxmlformats.org/officeDocument/2006/relationships/image" Target="../media/image113.wmf"/><Relationship Id="rId5" Type="http://schemas.openxmlformats.org/officeDocument/2006/relationships/image" Target="../media/image112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2.png"/><Relationship Id="rId11" Type="http://schemas.openxmlformats.org/officeDocument/2006/relationships/image" Target="../media/image115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17.wmf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180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119.wmf"/><Relationship Id="rId5" Type="http://schemas.openxmlformats.org/officeDocument/2006/relationships/image" Target="../media/image11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11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www.nada.kth.se/cvap/abstracts/cvap198.html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21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128.png"/><Relationship Id="rId12" Type="http://schemas.openxmlformats.org/officeDocument/2006/relationships/image" Target="../media/image131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7.png"/><Relationship Id="rId11" Type="http://schemas.openxmlformats.org/officeDocument/2006/relationships/image" Target="../media/image124.wmf"/><Relationship Id="rId5" Type="http://schemas.openxmlformats.org/officeDocument/2006/relationships/image" Target="../media/image126.png"/><Relationship Id="rId10" Type="http://schemas.openxmlformats.org/officeDocument/2006/relationships/oleObject" Target="../embeddings/oleObject50.bin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12" Type="http://schemas.openxmlformats.org/officeDocument/2006/relationships/image" Target="../media/image14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6.jpeg"/><Relationship Id="rId11" Type="http://schemas.openxmlformats.org/officeDocument/2006/relationships/image" Target="../media/image141.jpeg"/><Relationship Id="rId5" Type="http://schemas.openxmlformats.org/officeDocument/2006/relationships/image" Target="../media/image135.jpeg"/><Relationship Id="rId10" Type="http://schemas.openxmlformats.org/officeDocument/2006/relationships/image" Target="../media/image140.jpeg"/><Relationship Id="rId4" Type="http://schemas.openxmlformats.org/officeDocument/2006/relationships/image" Target="../media/image134.jpeg"/><Relationship Id="rId9" Type="http://schemas.openxmlformats.org/officeDocument/2006/relationships/image" Target="../media/image13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49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microsoft.com/office/2007/relationships/hdphoto" Target="../media/hdphoto1.wd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3.xml"/><Relationship Id="rId6" Type="http://schemas.openxmlformats.org/officeDocument/2006/relationships/image" Target="../media/image129.png"/><Relationship Id="rId11" Type="http://schemas.openxmlformats.org/officeDocument/2006/relationships/image" Target="../media/image148.png"/><Relationship Id="rId5" Type="http://schemas.openxmlformats.org/officeDocument/2006/relationships/image" Target="../media/image128.png"/><Relationship Id="rId10" Type="http://schemas.openxmlformats.org/officeDocument/2006/relationships/image" Target="../media/image146.png"/><Relationship Id="rId4" Type="http://schemas.openxmlformats.org/officeDocument/2006/relationships/image" Target="../media/image127.png"/><Relationship Id="rId9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50.png"/><Relationship Id="rId4" Type="http://schemas.openxmlformats.org/officeDocument/2006/relationships/oleObject" Target="../embeddings/oleObject5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Feature </a:t>
            </a:r>
            <a:r>
              <a:rPr lang="en-US" dirty="0"/>
              <a:t>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-304800" y="6400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952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16038"/>
            <a:ext cx="8229600" cy="4525962"/>
          </a:xfrm>
        </p:spPr>
        <p:txBody>
          <a:bodyPr/>
          <a:lstStyle/>
          <a:p>
            <a:pPr eaLnBrk="1" hangingPunct="1"/>
            <a:r>
              <a:rPr lang="en-US"/>
              <a:t>Problem 1:</a:t>
            </a:r>
          </a:p>
          <a:p>
            <a:pPr lvl="1" eaLnBrk="1" hangingPunct="1"/>
            <a:r>
              <a:rPr lang="en-US"/>
              <a:t>Detect the </a:t>
            </a:r>
            <a:r>
              <a:rPr lang="en-US" i="1"/>
              <a:t>same</a:t>
            </a:r>
            <a:r>
              <a:rPr lang="en-US"/>
              <a:t> point </a:t>
            </a:r>
            <a:r>
              <a:rPr lang="en-US" i="1"/>
              <a:t>independently</a:t>
            </a:r>
            <a:r>
              <a:rPr lang="en-US"/>
              <a:t> in both images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81200" y="3525838"/>
            <a:ext cx="4076700" cy="1000125"/>
            <a:chOff x="1248" y="2832"/>
            <a:chExt cx="2568" cy="630"/>
          </a:xfrm>
        </p:grpSpPr>
        <p:pic>
          <p:nvPicPr>
            <p:cNvPr id="6963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48" y="2832"/>
              <a:ext cx="1080" cy="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4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32" y="2880"/>
              <a:ext cx="984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41" name="Oval 7"/>
            <p:cNvSpPr>
              <a:spLocks noChangeArrowheads="1"/>
            </p:cNvSpPr>
            <p:nvPr/>
          </p:nvSpPr>
          <p:spPr bwMode="auto">
            <a:xfrm>
              <a:off x="1632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2" name="Oval 8"/>
            <p:cNvSpPr>
              <a:spLocks noChangeArrowheads="1"/>
            </p:cNvSpPr>
            <p:nvPr/>
          </p:nvSpPr>
          <p:spPr bwMode="auto">
            <a:xfrm>
              <a:off x="1488" y="32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3" name="Oval 9"/>
            <p:cNvSpPr>
              <a:spLocks noChangeArrowheads="1"/>
            </p:cNvSpPr>
            <p:nvPr/>
          </p:nvSpPr>
          <p:spPr bwMode="auto">
            <a:xfrm>
              <a:off x="1680" y="331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4" name="Oval 10"/>
            <p:cNvSpPr>
              <a:spLocks noChangeArrowheads="1"/>
            </p:cNvSpPr>
            <p:nvPr/>
          </p:nvSpPr>
          <p:spPr bwMode="auto">
            <a:xfrm>
              <a:off x="1872" y="31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5" name="Oval 11"/>
            <p:cNvSpPr>
              <a:spLocks noChangeArrowheads="1"/>
            </p:cNvSpPr>
            <p:nvPr/>
          </p:nvSpPr>
          <p:spPr bwMode="auto">
            <a:xfrm>
              <a:off x="3648" y="3120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6" name="Oval 12"/>
            <p:cNvSpPr>
              <a:spLocks noChangeArrowheads="1"/>
            </p:cNvSpPr>
            <p:nvPr/>
          </p:nvSpPr>
          <p:spPr bwMode="auto">
            <a:xfrm>
              <a:off x="3504" y="331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7" name="Oval 13"/>
            <p:cNvSpPr>
              <a:spLocks noChangeArrowheads="1"/>
            </p:cNvSpPr>
            <p:nvPr/>
          </p:nvSpPr>
          <p:spPr bwMode="auto">
            <a:xfrm>
              <a:off x="3264" y="3072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648" name="Oval 14"/>
            <p:cNvSpPr>
              <a:spLocks noChangeArrowheads="1"/>
            </p:cNvSpPr>
            <p:nvPr/>
          </p:nvSpPr>
          <p:spPr bwMode="auto">
            <a:xfrm>
              <a:off x="2928" y="326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9637" name="Text Box 15"/>
          <p:cNvSpPr txBox="1">
            <a:spLocks noChangeArrowheads="1"/>
          </p:cNvSpPr>
          <p:nvPr/>
        </p:nvSpPr>
        <p:spPr bwMode="auto">
          <a:xfrm>
            <a:off x="2895600" y="4592638"/>
            <a:ext cx="2233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no chance to match!</a:t>
            </a:r>
            <a:endParaRPr lang="ru-RU" sz="200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36" name="Text Box 16"/>
          <p:cNvSpPr txBox="1">
            <a:spLocks noChangeArrowheads="1"/>
          </p:cNvSpPr>
          <p:nvPr/>
        </p:nvSpPr>
        <p:spPr bwMode="auto">
          <a:xfrm>
            <a:off x="1676400" y="5278438"/>
            <a:ext cx="5410200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We need a repeatable </a:t>
            </a:r>
            <a:r>
              <a:rPr lang="en-US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detector</a:t>
            </a:r>
            <a:endParaRPr lang="ru-RU" sz="32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  <a:endParaRPr lang="ru-RU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/>
              <a:t>Problem 2:</a:t>
            </a:r>
          </a:p>
          <a:p>
            <a:pPr lvl="1" eaLnBrk="1" hangingPunct="1"/>
            <a:r>
              <a:rPr lang="en-US" dirty="0"/>
              <a:t>For each point correctly recognize the corresponding one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535363"/>
            <a:ext cx="17145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3611563"/>
            <a:ext cx="15621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Oval 6"/>
          <p:cNvSpPr>
            <a:spLocks noChangeArrowheads="1"/>
          </p:cNvSpPr>
          <p:nvPr/>
        </p:nvSpPr>
        <p:spPr bwMode="auto">
          <a:xfrm>
            <a:off x="2590800" y="38401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3" name="Oval 7"/>
          <p:cNvSpPr>
            <a:spLocks noChangeArrowheads="1"/>
          </p:cNvSpPr>
          <p:nvPr/>
        </p:nvSpPr>
        <p:spPr bwMode="auto">
          <a:xfrm>
            <a:off x="2362200" y="41449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4" name="Oval 8"/>
          <p:cNvSpPr>
            <a:spLocks noChangeArrowheads="1"/>
          </p:cNvSpPr>
          <p:nvPr/>
        </p:nvSpPr>
        <p:spPr bwMode="auto">
          <a:xfrm>
            <a:off x="2667000" y="42973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5" name="Oval 9"/>
          <p:cNvSpPr>
            <a:spLocks noChangeArrowheads="1"/>
          </p:cNvSpPr>
          <p:nvPr/>
        </p:nvSpPr>
        <p:spPr bwMode="auto">
          <a:xfrm>
            <a:off x="2971800" y="4068763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6" name="Oval 10"/>
          <p:cNvSpPr>
            <a:spLocks noChangeArrowheads="1"/>
          </p:cNvSpPr>
          <p:nvPr/>
        </p:nvSpPr>
        <p:spPr bwMode="auto">
          <a:xfrm>
            <a:off x="5367338" y="39925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5000625" y="41925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8" name="Oval 12"/>
          <p:cNvSpPr>
            <a:spLocks noChangeArrowheads="1"/>
          </p:cNvSpPr>
          <p:nvPr/>
        </p:nvSpPr>
        <p:spPr bwMode="auto">
          <a:xfrm>
            <a:off x="4953000" y="36877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69" name="Oval 13"/>
          <p:cNvSpPr>
            <a:spLocks noChangeArrowheads="1"/>
          </p:cNvSpPr>
          <p:nvPr/>
        </p:nvSpPr>
        <p:spPr bwMode="auto">
          <a:xfrm>
            <a:off x="4724400" y="3992563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70670" name="Line 14"/>
          <p:cNvSpPr>
            <a:spLocks noChangeShapeType="1"/>
          </p:cNvSpPr>
          <p:nvPr/>
        </p:nvSpPr>
        <p:spPr bwMode="auto">
          <a:xfrm flipV="1">
            <a:off x="3109913" y="3709988"/>
            <a:ext cx="1839912" cy="3730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1" name="Line 15"/>
          <p:cNvSpPr>
            <a:spLocks noChangeShapeType="1"/>
          </p:cNvSpPr>
          <p:nvPr/>
        </p:nvSpPr>
        <p:spPr bwMode="auto">
          <a:xfrm flipV="1">
            <a:off x="3124200" y="3992563"/>
            <a:ext cx="1600200" cy="144462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2" name="Line 16"/>
          <p:cNvSpPr>
            <a:spLocks noChangeShapeType="1"/>
          </p:cNvSpPr>
          <p:nvPr/>
        </p:nvSpPr>
        <p:spPr bwMode="auto">
          <a:xfrm>
            <a:off x="3121025" y="4137025"/>
            <a:ext cx="1831975" cy="84138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 flipV="1">
            <a:off x="3124200" y="4043363"/>
            <a:ext cx="2246313" cy="1016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886200" y="3001963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6000" b="1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0675" name="Text Box 19"/>
          <p:cNvSpPr txBox="1">
            <a:spLocks noChangeArrowheads="1"/>
          </p:cNvSpPr>
          <p:nvPr/>
        </p:nvSpPr>
        <p:spPr bwMode="auto">
          <a:xfrm>
            <a:off x="685800" y="5211763"/>
            <a:ext cx="7696200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We need a reliable and distinctive </a:t>
            </a:r>
            <a:r>
              <a:rPr lang="en-US" sz="32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descriptor</a:t>
            </a:r>
            <a:endParaRPr lang="ru-RU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Geometric transformations</a:t>
            </a:r>
          </a:p>
        </p:txBody>
      </p:sp>
      <p:pic>
        <p:nvPicPr>
          <p:cNvPr id="77827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49363"/>
            <a:ext cx="2846388" cy="381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0013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992688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984750"/>
            <a:ext cx="1590675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4054476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b="1"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4083051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4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0163"/>
            <a:ext cx="8229600" cy="1143001"/>
          </a:xfrm>
        </p:spPr>
        <p:txBody>
          <a:bodyPr/>
          <a:lstStyle/>
          <a:p>
            <a:r>
              <a:rPr lang="en-US"/>
              <a:t>Photometric transformations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 cstate="print"/>
          <a:srcRect l="15833" t="31601" r="17084" b="2982"/>
          <a:stretch>
            <a:fillRect/>
          </a:stretch>
        </p:blipFill>
        <p:spPr bwMode="auto">
          <a:xfrm>
            <a:off x="304800" y="1066800"/>
            <a:ext cx="85344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28600" y="6278563"/>
            <a:ext cx="563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Figure from T. Tuytelaars ECCV 2006 tutorial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304800" y="4876800"/>
            <a:ext cx="5410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5" name="Rectangle 7"/>
          <p:cNvSpPr>
            <a:spLocks noChangeArrowheads="1"/>
          </p:cNvSpPr>
          <p:nvPr/>
        </p:nvSpPr>
        <p:spPr bwMode="auto">
          <a:xfrm>
            <a:off x="6438900" y="9144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-2133600" y="3429000"/>
            <a:ext cx="5410200" cy="289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3886200" y="914400"/>
            <a:ext cx="54102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And other nuisances…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Compression artifacts</a:t>
            </a:r>
          </a:p>
          <a:p>
            <a:r>
              <a:rPr lang="en-US" dirty="0"/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sift-fe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581400"/>
            <a:ext cx="6096000" cy="293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Invariant local features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8382000" cy="4114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2400"/>
              <a:t>Subset of local feature types designed to be invariant to common geometric and photometric transformations.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240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2400"/>
              <a:t>Basic steps:</a:t>
            </a:r>
          </a:p>
          <a:p>
            <a:pPr marL="0" indent="0" eaLnBrk="1" hangingPunct="1">
              <a:lnSpc>
                <a:spcPct val="90000"/>
              </a:lnSpc>
              <a:buFontTx/>
              <a:buAutoNum type="arabicParenR"/>
            </a:pPr>
            <a:r>
              <a:rPr lang="en-US" sz="2400"/>
              <a:t> Detect distinctive interest points </a:t>
            </a:r>
          </a:p>
          <a:p>
            <a:pPr marL="0" indent="0" eaLnBrk="1" hangingPunct="1">
              <a:lnSpc>
                <a:spcPct val="90000"/>
              </a:lnSpc>
              <a:buFontTx/>
              <a:buAutoNum type="arabicParenR"/>
            </a:pPr>
            <a:r>
              <a:rPr lang="en-US" sz="2400"/>
              <a:t> Extract invariant descriptors</a:t>
            </a:r>
          </a:p>
        </p:txBody>
      </p:sp>
      <p:sp>
        <p:nvSpPr>
          <p:cNvPr id="80901" name="TextBox 29"/>
          <p:cNvSpPr txBox="1">
            <a:spLocks noChangeArrowheads="1"/>
          </p:cNvSpPr>
          <p:nvPr/>
        </p:nvSpPr>
        <p:spPr bwMode="auto">
          <a:xfrm>
            <a:off x="7391400" y="6565900"/>
            <a:ext cx="24384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Figure: David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Main questions</a:t>
            </a:r>
          </a:p>
        </p:txBody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Where will the interest points come from?</a:t>
            </a:r>
          </a:p>
          <a:p>
            <a:pPr lvl="1" eaLnBrk="1" hangingPunct="1"/>
            <a:r>
              <a:rPr lang="en-US">
                <a:latin typeface="Arial" pitchFamily="34" charset="0"/>
                <a:cs typeface="Arial" pitchFamily="34" charset="0"/>
              </a:rPr>
              <a:t>What are salient features that we’ll </a:t>
            </a:r>
            <a:r>
              <a:rPr lang="en-US" i="1">
                <a:latin typeface="Arial" pitchFamily="34" charset="0"/>
                <a:cs typeface="Arial" pitchFamily="34" charset="0"/>
              </a:rPr>
              <a:t>detect</a:t>
            </a:r>
            <a:r>
              <a:rPr lang="en-US">
                <a:latin typeface="Arial" pitchFamily="34" charset="0"/>
                <a:cs typeface="Arial" pitchFamily="34" charset="0"/>
              </a:rPr>
              <a:t> in multiple views?</a:t>
            </a:r>
          </a:p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How to </a:t>
            </a:r>
            <a:r>
              <a:rPr lang="en-US" i="1">
                <a:latin typeface="Arial" pitchFamily="34" charset="0"/>
                <a:cs typeface="Arial" pitchFamily="34" charset="0"/>
              </a:rPr>
              <a:t>describe</a:t>
            </a:r>
            <a:r>
              <a:rPr lang="en-US">
                <a:latin typeface="Arial" pitchFamily="34" charset="0"/>
                <a:cs typeface="Arial" pitchFamily="34" charset="0"/>
              </a:rPr>
              <a:t> a local region?</a:t>
            </a:r>
          </a:p>
          <a:p>
            <a:pPr eaLnBrk="1" hangingPunct="1"/>
            <a:r>
              <a:rPr lang="en-US">
                <a:latin typeface="Arial" pitchFamily="34" charset="0"/>
                <a:cs typeface="Arial" pitchFamily="34" charset="0"/>
              </a:rPr>
              <a:t>How to establish </a:t>
            </a:r>
            <a:r>
              <a:rPr lang="en-US" i="1">
                <a:latin typeface="Arial" pitchFamily="34" charset="0"/>
                <a:cs typeface="Arial" pitchFamily="34" charset="0"/>
              </a:rPr>
              <a:t>correspondences</a:t>
            </a:r>
            <a:r>
              <a:rPr lang="en-US">
                <a:latin typeface="Arial" pitchFamily="34" charset="0"/>
                <a:cs typeface="Arial" pitchFamily="34" charset="0"/>
              </a:rPr>
              <a:t>, i.e., compute matches?</a:t>
            </a:r>
          </a:p>
          <a:p>
            <a:pPr eaLnBrk="1" hangingPunct="1">
              <a:buFont typeface="Arial" pitchFamily="34" charset="0"/>
              <a:buNone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1447800"/>
            <a:ext cx="7924800" cy="16764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3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328738"/>
            <a:ext cx="79248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Corners</a:t>
            </a:r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352800"/>
            <a:ext cx="7772400" cy="2286000"/>
          </a:xfrm>
        </p:spPr>
        <p:txBody>
          <a:bodyPr/>
          <a:lstStyle/>
          <a:p>
            <a:pPr eaLnBrk="1" hangingPunct="1"/>
            <a:r>
              <a:rPr lang="en-US"/>
              <a:t>Key property: in the region around a corner, image gradient has two or more dominant directions</a:t>
            </a:r>
          </a:p>
          <a:p>
            <a:pPr eaLnBrk="1" hangingPunct="1"/>
            <a:r>
              <a:rPr lang="en-US"/>
              <a:t>Corners are repeatable and </a:t>
            </a:r>
            <a:r>
              <a:rPr lang="en-US" b="1"/>
              <a:t>distinctive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447800" y="935038"/>
          <a:ext cx="6248400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4" imgW="7411485" imgH="2685714" progId="PBrush">
                  <p:embed/>
                </p:oleObj>
              </mc:Choice>
              <mc:Fallback>
                <p:oleObj name="Bitmap Image" r:id="rId4" imgW="7411485" imgH="2685714" progId="PBrush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35038"/>
                        <a:ext cx="6248400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457200" y="5759450"/>
            <a:ext cx="8305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C.Harris and M.Stephens. </a:t>
            </a:r>
            <a:r>
              <a:rPr lang="en-US" sz="2000">
                <a:solidFill>
                  <a:srgbClr val="000000"/>
                </a:solidFill>
                <a:cs typeface="Arial" pitchFamily="34" charset="0"/>
                <a:hlinkClick r:id="rId6"/>
              </a:rPr>
              <a:t>"A Combined Corner and Edge Detector.“</a:t>
            </a: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cs typeface="Arial" pitchFamily="34" charset="0"/>
              </a:rPr>
              <a:t>Proceedings of the 4th Alvey Vision Conference</a:t>
            </a: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: pages 147--151.  </a:t>
            </a:r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7315200" y="6629400"/>
            <a:ext cx="228600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/>
            <a:r>
              <a:rPr lang="en-US" sz="3000"/>
              <a:t>Corners as distinctive interest points</a:t>
            </a:r>
            <a:endParaRPr lang="ru-RU" sz="300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We should easily recognize the point by looking through a small window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Shifting a window in </a:t>
            </a:r>
            <a:r>
              <a:rPr lang="en-US" i="1"/>
              <a:t>any</a:t>
            </a:r>
            <a:r>
              <a:rPr lang="en-US"/>
              <a:t> </a:t>
            </a:r>
            <a:r>
              <a:rPr lang="en-US" i="1"/>
              <a:t>direction</a:t>
            </a:r>
            <a:r>
              <a:rPr lang="en-US"/>
              <a:t> should give </a:t>
            </a:r>
            <a:r>
              <a:rPr lang="en-US" i="1"/>
              <a:t>a large change</a:t>
            </a:r>
            <a:r>
              <a:rPr lang="en-US"/>
              <a:t> in intensity</a:t>
            </a:r>
            <a:endParaRPr lang="ru-RU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82966" name="Picture 5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7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68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9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82959" name="Picture 10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60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61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2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3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4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65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82952" name="Picture 1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2953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region:</a:t>
              </a:r>
              <a:b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82954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5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6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7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958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2951" name="Text Box 25"/>
          <p:cNvSpPr txBox="1">
            <a:spLocks noChangeArrowheads="1"/>
          </p:cNvSpPr>
          <p:nvPr/>
        </p:nvSpPr>
        <p:spPr bwMode="auto">
          <a:xfrm>
            <a:off x="47625" y="6553200"/>
            <a:ext cx="1476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A. Efros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matching</a:t>
            </a:r>
          </a:p>
        </p:txBody>
      </p:sp>
      <p:pic>
        <p:nvPicPr>
          <p:cNvPr id="17411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" y="1762125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4191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itchFamily="34" charset="0"/>
              </a:rPr>
              <a:t>by </a:t>
            </a:r>
            <a:r>
              <a:rPr lang="en-US" sz="1600" b="0">
                <a:latin typeface="Arial" pitchFamily="34" charset="0"/>
                <a:hlinkClick r:id="rId4"/>
              </a:rPr>
              <a:t>Diva Sian</a:t>
            </a:r>
            <a:endParaRPr lang="en-US" sz="1600" b="0">
              <a:latin typeface="Arial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4724400" y="55626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 dirty="0">
                <a:latin typeface="Arial" pitchFamily="34" charset="0"/>
              </a:rPr>
              <a:t>by </a:t>
            </a:r>
            <a:r>
              <a:rPr lang="en-US" sz="1600" b="0" dirty="0" err="1">
                <a:latin typeface="Arial" pitchFamily="34" charset="0"/>
                <a:hlinkClick r:id="rId5"/>
              </a:rPr>
              <a:t>swashford</a:t>
            </a:r>
            <a:endParaRPr lang="en-US" sz="1600" b="0" dirty="0">
              <a:latin typeface="Arial" pitchFamily="34" charset="0"/>
            </a:endParaRPr>
          </a:p>
        </p:txBody>
      </p:sp>
      <p:pic>
        <p:nvPicPr>
          <p:cNvPr id="17414" name="Picture 6" descr="http://farm1.static.flickr.com/150/428567562_c51726836e.jpg?v=11744304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2512" y="1104900"/>
            <a:ext cx="33432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5" name="Text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TexPoint fonts used in EMF. </a:t>
            </a:r>
          </a:p>
          <a:p>
            <a:r>
              <a:rPr lang="en-US"/>
              <a:t>Read the TexPoint manual before you delete this box.: </a:t>
            </a:r>
            <a:r>
              <a:rPr lang="en-US">
                <a:latin typeface="CMEX10" pitchFamily="34" charset="0"/>
              </a:rPr>
              <a:t>A</a:t>
            </a:r>
            <a:r>
              <a:rPr lang="en-US">
                <a:latin typeface="CMMI7" pitchFamily="34" charset="0"/>
              </a:rPr>
              <a:t>A</a:t>
            </a:r>
            <a:r>
              <a:rPr lang="en-US">
                <a:latin typeface="CMR10" pitchFamily="34" charset="0"/>
              </a:rPr>
              <a:t>A</a:t>
            </a:r>
            <a:r>
              <a:rPr lang="en-US">
                <a:latin typeface="CMMI10" pitchFamily="34" charset="0"/>
              </a:rPr>
              <a:t>A</a:t>
            </a:r>
            <a:r>
              <a:rPr lang="en-US">
                <a:latin typeface="CMSY10" pitchFamily="34" charset="0"/>
              </a:rPr>
              <a:t>A</a:t>
            </a:r>
            <a:r>
              <a:rPr lang="en-US">
                <a:latin typeface="CMR7" pitchFamily="34" charset="0"/>
              </a:rPr>
              <a:t>A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Harris Detector formulation</a:t>
            </a:r>
            <a:endParaRPr lang="ru-RU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2768400" imgH="380880" progId="">
                  <p:embed/>
                </p:oleObj>
              </mc:Choice>
              <mc:Fallback>
                <p:oleObj name="Equation" r:id="rId4" imgW="2768400" imgH="380880" progId="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609600" y="1217613"/>
            <a:ext cx="5961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Change of intensity for the shift [</a:t>
            </a:r>
            <a:r>
              <a:rPr lang="en-US" sz="2800" i="1">
                <a:solidFill>
                  <a:srgbClr val="000000"/>
                </a:solidFill>
                <a:cs typeface="Times New Roman" pitchFamily="18" charset="0"/>
              </a:rPr>
              <a:t>u,v</a:t>
            </a: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]:</a:t>
            </a:r>
            <a:endParaRPr lang="ru-RU" sz="280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477000" y="2514600"/>
            <a:ext cx="1371600" cy="1371600"/>
            <a:chOff x="4080" y="1920"/>
            <a:chExt cx="864" cy="864"/>
          </a:xfrm>
        </p:grpSpPr>
        <p:sp>
          <p:nvSpPr>
            <p:cNvPr id="2081" name="Line 6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82" name="AutoShape 7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Intensity</a:t>
              </a:r>
              <a:endParaRPr lang="ru-RU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114800" y="2667000"/>
            <a:ext cx="1385888" cy="1371600"/>
            <a:chOff x="2592" y="2016"/>
            <a:chExt cx="873" cy="864"/>
          </a:xfrm>
        </p:grpSpPr>
        <p:sp>
          <p:nvSpPr>
            <p:cNvPr id="2078" name="AutoShape 10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9" name="Text Box 11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Shifted intensity</a:t>
              </a:r>
              <a:endParaRPr lang="ru-RU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80" name="Line 12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905000" y="2590800"/>
            <a:ext cx="1385888" cy="1447800"/>
            <a:chOff x="1200" y="1968"/>
            <a:chExt cx="873" cy="912"/>
          </a:xfrm>
        </p:grpSpPr>
        <p:sp>
          <p:nvSpPr>
            <p:cNvPr id="2075" name="AutoShape 14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076" name="Text Box 15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Window function</a:t>
              </a:r>
              <a:endParaRPr lang="ru-RU" sz="200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2077" name="Line 16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52400" y="4876800"/>
            <a:ext cx="8758238" cy="1281113"/>
            <a:chOff x="99" y="3312"/>
            <a:chExt cx="5517" cy="807"/>
          </a:xfrm>
        </p:grpSpPr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7" name="Group 19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2073" name="AutoShape 2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4" name="Freeform 2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" name="Group 22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2070" name="Freeform 23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1" name="Freeform 24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8"/>
                    <a:gd name="T16" fmla="*/ 0 h 816"/>
                    <a:gd name="T17" fmla="*/ 1248 w 1248"/>
                    <a:gd name="T18" fmla="*/ 816 h 8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2" name="Line 25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10" name="Group 27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2066" name="AutoShape 28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67" name="Freeform 29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  <a:gd name="T6" fmla="*/ 0 60000 65536"/>
                    <a:gd name="T7" fmla="*/ 0 60000 65536"/>
                    <a:gd name="T8" fmla="*/ 0 60000 65536"/>
                    <a:gd name="T9" fmla="*/ 0 w 960"/>
                    <a:gd name="T10" fmla="*/ 0 h 144"/>
                    <a:gd name="T11" fmla="*/ 960 w 960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065" name="Freeform 30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64"/>
                  <a:gd name="T19" fmla="*/ 0 h 432"/>
                  <a:gd name="T20" fmla="*/ 2064 w 2064"/>
                  <a:gd name="T21" fmla="*/ 432 h 43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60" name="Text Box 31"/>
            <p:cNvSpPr txBox="1">
              <a:spLocks noChangeArrowheads="1"/>
            </p:cNvSpPr>
            <p:nvPr/>
          </p:nvSpPr>
          <p:spPr bwMode="auto">
            <a:xfrm>
              <a:off x="3923" y="3389"/>
              <a:ext cx="25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or</a:t>
              </a:r>
              <a:endParaRPr lang="ru-RU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2061" name="Text Box 32"/>
            <p:cNvSpPr txBox="1">
              <a:spLocks noChangeArrowheads="1"/>
            </p:cNvSpPr>
            <p:nvPr/>
          </p:nvSpPr>
          <p:spPr bwMode="auto">
            <a:xfrm>
              <a:off x="99" y="3360"/>
              <a:ext cx="201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Window function </a:t>
              </a:r>
              <a:r>
                <a:rPr lang="en-US" sz="2800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w(x,y)</a:t>
              </a:r>
              <a:r>
                <a:rPr lang="en-US" sz="2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=</a:t>
              </a:r>
              <a:endPara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62" name="Text Box 33"/>
            <p:cNvSpPr txBox="1">
              <a:spLocks noChangeArrowheads="1"/>
            </p:cNvSpPr>
            <p:nvPr/>
          </p:nvSpPr>
          <p:spPr bwMode="auto">
            <a:xfrm>
              <a:off x="4478" y="3869"/>
              <a:ext cx="7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Gaussian</a:t>
              </a:r>
              <a:endParaRPr lang="ru-RU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  <p:sp>
          <p:nvSpPr>
            <p:cNvPr id="2063" name="Text Box 34"/>
            <p:cNvSpPr txBox="1">
              <a:spLocks noChangeArrowheads="1"/>
            </p:cNvSpPr>
            <p:nvPr/>
          </p:nvSpPr>
          <p:spPr bwMode="auto">
            <a:xfrm>
              <a:off x="2154" y="3869"/>
              <a:ext cx="169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cs typeface="Times New Roman" pitchFamily="18" charset="0"/>
                </a:rPr>
                <a:t>1 in window, 0 outside</a:t>
              </a:r>
              <a:endParaRPr lang="ru-RU" sz="200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sp>
        <p:nvSpPr>
          <p:cNvPr id="2057" name="Text Box 35"/>
          <p:cNvSpPr txBox="1">
            <a:spLocks noChangeArrowheads="1"/>
          </p:cNvSpPr>
          <p:nvPr/>
        </p:nvSpPr>
        <p:spPr bwMode="auto">
          <a:xfrm>
            <a:off x="7504113" y="6477000"/>
            <a:ext cx="16748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R. Szeliski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35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20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7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8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2039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0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2041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2042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(0,0)</a:t>
            </a:r>
          </a:p>
        </p:txBody>
      </p:sp>
      <p:sp>
        <p:nvSpPr>
          <p:cNvPr id="172043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34503443-909D-4B24-9E9C-7505E4D8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0366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Change in appearance of window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for shift [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u,v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]: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F899F384-40FC-4E66-9D22-02002BAEB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07" y="9376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Corner Detection by Auto-correlation</a:t>
            </a:r>
            <a:endParaRPr kumimoji="0" lang="ru-RU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15426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98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699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304800" y="1303666"/>
            <a:ext cx="876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Change in appearance of window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for shift [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u,v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]: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998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99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91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9992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9993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(3,2)</a:t>
            </a:r>
          </a:p>
        </p:txBody>
      </p:sp>
      <p:sp>
        <p:nvSpPr>
          <p:cNvPr id="169997" name="TextBox 11"/>
          <p:cNvSpPr txBox="1">
            <a:spLocks noChangeArrowheads="1"/>
          </p:cNvSpPr>
          <p:nvPr/>
        </p:nvSpPr>
        <p:spPr bwMode="auto">
          <a:xfrm>
            <a:off x="2514600" y="5876925"/>
            <a:ext cx="11604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2B687EA-A61B-45F7-A006-EEA29AF6AA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7007" y="93768"/>
            <a:ext cx="8229600" cy="1143000"/>
          </a:xfrm>
        </p:spPr>
        <p:txBody>
          <a:bodyPr/>
          <a:lstStyle/>
          <a:p>
            <a:pPr algn="l"/>
            <a:r>
              <a:rPr lang="en-US" altLang="en-US" sz="3600" dirty="0"/>
              <a:t>Corner Detection by Auto-correlation</a:t>
            </a:r>
            <a:endParaRPr lang="ru-RU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7093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01486" y="6056488"/>
            <a:ext cx="1683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a surface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6" y="1609932"/>
            <a:ext cx="2819400" cy="496621"/>
          </a:xfrm>
        </p:spPr>
        <p:txBody>
          <a:bodyPr/>
          <a:lstStyle/>
          <a:p>
            <a:r>
              <a:rPr lang="en-US" sz="2400" dirty="0"/>
              <a:t>Think-Pair-Share: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68752" y="483022"/>
          <a:ext cx="4372893" cy="601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52" y="483022"/>
                        <a:ext cx="4372893" cy="601674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199" y="3733800"/>
            <a:ext cx="1098223" cy="592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980" y="5319998"/>
            <a:ext cx="1098223" cy="592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A7057-B82E-48F4-8F30-36A8160C631F}"/>
              </a:ext>
            </a:extLst>
          </p:cNvPr>
          <p:cNvSpPr txBox="1"/>
          <p:nvPr/>
        </p:nvSpPr>
        <p:spPr>
          <a:xfrm>
            <a:off x="461774" y="2199841"/>
            <a:ext cx="2729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Correspond the three red crosses to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b,c,d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A321C-D528-4C3E-A50F-66BF5015AC87}"/>
              </a:ext>
            </a:extLst>
          </p:cNvPr>
          <p:cNvSpPr/>
          <p:nvPr/>
        </p:nvSpPr>
        <p:spPr bwMode="auto">
          <a:xfrm>
            <a:off x="5562600" y="3048000"/>
            <a:ext cx="466725" cy="3333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25890-3485-46DB-AF30-7793B48A85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29" t="1644" r="26501" b="59833"/>
          <a:stretch/>
        </p:blipFill>
        <p:spPr>
          <a:xfrm>
            <a:off x="4541645" y="104774"/>
            <a:ext cx="4449955" cy="3370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D8081E-299E-4CEC-A853-6ECAB23B2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3595509"/>
            <a:ext cx="1569845" cy="1236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FD0E2-DE93-48F8-87E2-D6A03830A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4892" y="3595509"/>
            <a:ext cx="1569845" cy="1236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25001-657B-49DB-872A-F58335711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3320" y="3593258"/>
            <a:ext cx="1581964" cy="1239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B43621-A3A2-4866-BFEA-501A6BEA4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24" y="5158576"/>
            <a:ext cx="1917355" cy="1435941"/>
          </a:xfrm>
          <a:prstGeom prst="rect">
            <a:avLst/>
          </a:prstGeom>
        </p:spPr>
      </p:pic>
      <p:pic>
        <p:nvPicPr>
          <p:cNvPr id="24" name="Picture 23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A50C032-7A61-4237-B3E6-103B61B31D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6" y="5179479"/>
            <a:ext cx="1861531" cy="1394133"/>
          </a:xfrm>
          <a:prstGeom prst="rect">
            <a:avLst/>
          </a:prstGeom>
        </p:spPr>
      </p:pic>
      <p:pic>
        <p:nvPicPr>
          <p:cNvPr id="26" name="Picture 25" descr="A picture containing stationary&#10;&#10;Description generated with high confidence">
            <a:extLst>
              <a:ext uri="{FF2B5EF4-FFF2-40B4-BE49-F238E27FC236}">
                <a16:creationId xmlns:a16="http://schemas.microsoft.com/office/drawing/2014/main" id="{858730CC-9974-4037-9AAB-DCE94DF65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76" y="5142759"/>
            <a:ext cx="1938475" cy="14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5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Corner Detection by Auto-correlation</a:t>
            </a:r>
            <a:endParaRPr lang="ru-RU" altLang="en-US" dirty="0"/>
          </a:p>
        </p:txBody>
      </p:sp>
      <p:graphicFrame>
        <p:nvGraphicFramePr>
          <p:cNvPr id="178179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781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0" name="Text Box 4"/>
          <p:cNvSpPr txBox="1">
            <a:spLocks noChangeArrowheads="1"/>
          </p:cNvSpPr>
          <p:nvPr/>
        </p:nvSpPr>
        <p:spPr bwMode="auto">
          <a:xfrm>
            <a:off x="457200" y="3133725"/>
            <a:ext cx="845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We want to discover how E behaves for small shifts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8181" name="Text Box 4"/>
          <p:cNvSpPr txBox="1">
            <a:spLocks noChangeArrowheads="1"/>
          </p:cNvSpPr>
          <p:nvPr/>
        </p:nvSpPr>
        <p:spPr bwMode="auto">
          <a:xfrm>
            <a:off x="327907" y="1259543"/>
            <a:ext cx="8739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Change in appearance of window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for shift [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u,v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]: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57200" y="4012465"/>
            <a:ext cx="86106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But this is very slow to compute naively.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O(window_width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* shift_range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* image_width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O( 11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* 11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* 600</a:t>
            </a:r>
            <a:r>
              <a:rPr kumimoji="0" lang="en-US" alt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) = 5.2 billion of these </a:t>
            </a:r>
          </a:p>
        </p:txBody>
      </p:sp>
      <p:sp>
        <p:nvSpPr>
          <p:cNvPr id="2" name="Curved Right Arrow 1"/>
          <p:cNvSpPr>
            <a:spLocks noChangeArrowheads="1"/>
          </p:cNvSpPr>
          <p:nvPr/>
        </p:nvSpPr>
        <p:spPr bwMode="auto">
          <a:xfrm rot="11484949">
            <a:off x="7771520" y="2249776"/>
            <a:ext cx="1400568" cy="397735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94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Corner Detection by Auto-correlation</a:t>
            </a:r>
            <a:endParaRPr lang="ru-RU" altLang="en-US" dirty="0"/>
          </a:p>
        </p:txBody>
      </p:sp>
      <p:graphicFrame>
        <p:nvGraphicFramePr>
          <p:cNvPr id="180227" name="Object 3"/>
          <p:cNvGraphicFramePr>
            <a:graphicFrameLocks noChangeAspect="1"/>
          </p:cNvGraphicFramePr>
          <p:nvPr/>
        </p:nvGraphicFramePr>
        <p:xfrm>
          <a:off x="1219200" y="19812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0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1" name="Text Box 4"/>
          <p:cNvSpPr txBox="1">
            <a:spLocks noChangeArrowheads="1"/>
          </p:cNvSpPr>
          <p:nvPr/>
        </p:nvSpPr>
        <p:spPr bwMode="auto">
          <a:xfrm>
            <a:off x="436563" y="4286250"/>
            <a:ext cx="8283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But we know the response in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that we are looking for – strong peak.</a:t>
            </a:r>
            <a:endParaRPr kumimoji="0" lang="ru-RU" alt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t="50676"/>
          <a:stretch/>
        </p:blipFill>
        <p:spPr>
          <a:xfrm>
            <a:off x="6705600" y="4920661"/>
            <a:ext cx="2257425" cy="1909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b="51883"/>
          <a:stretch/>
        </p:blipFill>
        <p:spPr>
          <a:xfrm>
            <a:off x="4320064" y="5029199"/>
            <a:ext cx="2164834" cy="1786239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B9971AC4-476B-472E-A05D-B77119C1D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07" y="1259543"/>
            <a:ext cx="87398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Change in appearance of window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for shift [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u,v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]: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377E5FAF-EEE2-49E2-B339-32E7BBDE1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33725"/>
            <a:ext cx="845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We want to discover how E behaves for small shifts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665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660400" y="1184011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we just approximate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locally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by a quadratic surface?</a:t>
            </a:r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91" y="25908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39043-8593-4C80-90DE-F5D65F6DC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6"/>
          <a:stretch/>
        </p:blipFill>
        <p:spPr>
          <a:xfrm>
            <a:off x="2392235" y="3396662"/>
            <a:ext cx="2257425" cy="1909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0D554-73D8-4C7D-B138-30BF9374B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83"/>
          <a:stretch/>
        </p:blipFill>
        <p:spPr>
          <a:xfrm>
            <a:off x="6699" y="3505200"/>
            <a:ext cx="2164834" cy="1786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33060E-A883-46FE-B85D-E1BD2D0076FC}"/>
              </a:ext>
            </a:extLst>
          </p:cNvPr>
          <p:cNvSpPr txBox="1"/>
          <p:nvPr/>
        </p:nvSpPr>
        <p:spPr>
          <a:xfrm>
            <a:off x="4658871" y="3890172"/>
            <a:ext cx="608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23172633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Recall: Taylor series expansion</a:t>
            </a:r>
          </a:p>
        </p:txBody>
      </p:sp>
      <p:sp>
        <p:nvSpPr>
          <p:cNvPr id="182275" name="Text Box 4"/>
          <p:cNvSpPr txBox="1">
            <a:spLocks noChangeArrowheads="1"/>
          </p:cNvSpPr>
          <p:nvPr/>
        </p:nvSpPr>
        <p:spPr bwMode="auto">
          <a:xfrm>
            <a:off x="393097" y="1023833"/>
            <a:ext cx="82835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 function f can be represented by an infinite series of its derivatives at a single point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2277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0" y="3121610"/>
            <a:ext cx="27813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8" name="Text Box 4"/>
          <p:cNvSpPr txBox="1">
            <a:spLocks noChangeArrowheads="1"/>
          </p:cNvSpPr>
          <p:nvPr/>
        </p:nvSpPr>
        <p:spPr bwMode="auto">
          <a:xfrm>
            <a:off x="1844670" y="5703617"/>
            <a:ext cx="4343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Approximation of 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f(x) = e</a:t>
            </a:r>
            <a: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x </a:t>
            </a:r>
            <a:br>
              <a:rPr kumimoji="0" lang="en-US" alt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centered at f(0)</a:t>
            </a:r>
            <a:endParaRPr kumimoji="0" lang="ru-RU" altLang="en-US" sz="1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1" y="2087374"/>
            <a:ext cx="8420100" cy="924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6284" y="2939493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Wikipedia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446" y="3477330"/>
            <a:ext cx="518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we care about window centered, we set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= 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MacLaurin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series)</a:t>
            </a:r>
          </a:p>
        </p:txBody>
      </p:sp>
    </p:spTree>
    <p:extLst>
      <p:ext uri="{BB962C8B-B14F-4D97-AF65-F5344CB8AC3E}">
        <p14:creationId xmlns:p14="http://schemas.microsoft.com/office/powerpoint/2010/main" val="3621396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Local quadratic approximation of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in the neighborhood of (0,0) is given by the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second-order Taylor expansion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36">
            <a:extLst>
              <a:ext uri="{FF2B5EF4-FFF2-40B4-BE49-F238E27FC236}">
                <a16:creationId xmlns:a16="http://schemas.microsoft.com/office/drawing/2014/main" id="{69AAF84B-B451-43ED-8CC9-5B5FE0E8AE7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34963" y="3036272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4102100" imgH="482600" progId="Equation.3">
                  <p:embed/>
                </p:oleObj>
              </mc:Choice>
              <mc:Fallback>
                <p:oleObj name="Equation" r:id="rId4" imgW="4102100" imgH="482600" progId="Equation.3">
                  <p:embed/>
                  <p:pic>
                    <p:nvPicPr>
                      <p:cNvPr id="7" name="Object 36">
                        <a:extLst>
                          <a:ext uri="{FF2B5EF4-FFF2-40B4-BE49-F238E27FC236}">
                            <a16:creationId xmlns:a16="http://schemas.microsoft.com/office/drawing/2014/main" id="{69AAF84B-B451-43ED-8CC9-5B5FE0E8AE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036272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0BAC84C-8D2E-46F9-AF84-C39B8E9BF6AA}"/>
              </a:ext>
            </a:extLst>
          </p:cNvPr>
          <p:cNvSpPr txBox="1"/>
          <p:nvPr/>
        </p:nvSpPr>
        <p:spPr>
          <a:xfrm>
            <a:off x="457200" y="44283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Notation: partial derivative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FF65DC-0A4A-4354-BD19-4DF2A68BA4C9}"/>
              </a:ext>
            </a:extLst>
          </p:cNvPr>
          <p:cNvCxnSpPr>
            <a:stCxn id="2" idx="3"/>
          </p:cNvCxnSpPr>
          <p:nvPr/>
        </p:nvCxnSpPr>
        <p:spPr bwMode="auto">
          <a:xfrm flipV="1">
            <a:off x="3352800" y="4042747"/>
            <a:ext cx="304800" cy="5702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694915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Text Box 35"/>
          <p:cNvSpPr txBox="1">
            <a:spLocks noChangeArrowheads="1"/>
          </p:cNvSpPr>
          <p:nvPr/>
        </p:nvSpPr>
        <p:spPr bwMode="auto">
          <a:xfrm>
            <a:off x="457200" y="1143000"/>
            <a:ext cx="84216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Local quadratic approximation of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in the neighborhood of (0,0) is given by the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</a:b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second-order Taylor expansion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:</a:t>
            </a:r>
            <a:endParaRPr kumimoji="0" lang="ru-RU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85348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334963" y="3036272"/>
          <a:ext cx="85502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4102100" imgH="482600" progId="Equation.3">
                  <p:embed/>
                </p:oleObj>
              </mc:Choice>
              <mc:Fallback>
                <p:oleObj name="Equation" r:id="rId4" imgW="4102100" imgH="482600" progId="Equation.3">
                  <p:embed/>
                  <p:pic>
                    <p:nvPicPr>
                      <p:cNvPr id="185348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3036272"/>
                        <a:ext cx="85502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1219200" y="4557425"/>
            <a:ext cx="1790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Ignore function value; set to 0</a:t>
            </a:r>
            <a:endParaRPr kumimoji="0" lang="ru-RU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3166904" y="4875076"/>
            <a:ext cx="14859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Ignore first derivative, set to 0</a:t>
            </a:r>
            <a:endParaRPr kumimoji="0" lang="ru-RU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Up Arrow 1"/>
          <p:cNvSpPr>
            <a:spLocks noChangeArrowheads="1"/>
          </p:cNvSpPr>
          <p:nvPr/>
        </p:nvSpPr>
        <p:spPr bwMode="auto">
          <a:xfrm>
            <a:off x="1752600" y="3861772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Up Arrow 12"/>
          <p:cNvSpPr>
            <a:spLocks noChangeArrowheads="1"/>
          </p:cNvSpPr>
          <p:nvPr/>
        </p:nvSpPr>
        <p:spPr bwMode="auto">
          <a:xfrm>
            <a:off x="3657600" y="4180860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Up Arrow 12">
            <a:extLst>
              <a:ext uri="{FF2B5EF4-FFF2-40B4-BE49-F238E27FC236}">
                <a16:creationId xmlns:a16="http://schemas.microsoft.com/office/drawing/2014/main" id="{FEF85F6E-56B5-4478-BFD0-AD6A0C927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193923"/>
            <a:ext cx="457200" cy="638175"/>
          </a:xfrm>
          <a:prstGeom prst="upArrow">
            <a:avLst>
              <a:gd name="adj1" fmla="val 50000"/>
              <a:gd name="adj2" fmla="val 500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 Box 35">
            <a:extLst>
              <a:ext uri="{FF2B5EF4-FFF2-40B4-BE49-F238E27FC236}">
                <a16:creationId xmlns:a16="http://schemas.microsoft.com/office/drawing/2014/main" id="{67857CAE-5A9E-4D9C-8AED-C38B67AAE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4983274"/>
            <a:ext cx="15049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Just look at shape of second derivative</a:t>
            </a:r>
            <a:endParaRPr kumimoji="0" lang="ru-RU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50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3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case</a:t>
            </a:r>
          </a:p>
        </p:txBody>
      </p:sp>
      <p:pic>
        <p:nvPicPr>
          <p:cNvPr id="18435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" y="1762125"/>
            <a:ext cx="39497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4191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itchFamily="34" charset="0"/>
              </a:rPr>
              <a:t>by </a:t>
            </a:r>
            <a:r>
              <a:rPr lang="en-US" sz="1600" b="0">
                <a:latin typeface="Arial" pitchFamily="34" charset="0"/>
                <a:hlinkClick r:id="rId3"/>
              </a:rPr>
              <a:t>Diva Sian</a:t>
            </a:r>
            <a:endParaRPr lang="en-US" sz="1600" b="0">
              <a:latin typeface="Arial" pitchFamily="34" charset="0"/>
            </a:endParaRPr>
          </a:p>
        </p:txBody>
      </p:sp>
      <p:pic>
        <p:nvPicPr>
          <p:cNvPr id="18437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4850" y="1795463"/>
            <a:ext cx="417195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4876800" y="4800600"/>
            <a:ext cx="36195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itchFamily="34" charset="0"/>
              </a:rPr>
              <a:t>by </a:t>
            </a:r>
            <a:r>
              <a:rPr lang="en-US" sz="1600" b="0">
                <a:latin typeface="Arial" pitchFamily="34" charset="0"/>
                <a:hlinkClick r:id="rId5"/>
              </a:rPr>
              <a:t>scgbt</a:t>
            </a:r>
            <a:endParaRPr lang="en-US" sz="1600" b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7395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7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6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Second-order Taylor expansion of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about (0,0):</a:t>
            </a:r>
            <a:endParaRPr kumimoji="0" lang="ru-RU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87397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563563" y="2424113"/>
          <a:ext cx="7894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6" imgW="4102100" imgH="482600" progId="Equation.3">
                  <p:embed/>
                </p:oleObj>
              </mc:Choice>
              <mc:Fallback>
                <p:oleObj name="Equation" r:id="rId6" imgW="4102100" imgH="482600" progId="Equation.3">
                  <p:embed/>
                  <p:pic>
                    <p:nvPicPr>
                      <p:cNvPr id="18739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2424113"/>
                        <a:ext cx="7894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8" name="Object 4"/>
          <p:cNvGraphicFramePr>
            <a:graphicFrameLocks noChangeAspect="1"/>
          </p:cNvGraphicFramePr>
          <p:nvPr/>
        </p:nvGraphicFramePr>
        <p:xfrm>
          <a:off x="838200" y="3424238"/>
          <a:ext cx="7032625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8" imgW="3797300" imgH="1854200" progId="Equation.3">
                  <p:embed/>
                </p:oleObj>
              </mc:Choice>
              <mc:Fallback>
                <p:oleObj name="Equation" r:id="rId8" imgW="3797300" imgH="1854200" progId="Equation.3">
                  <p:embed/>
                  <p:pic>
                    <p:nvPicPr>
                      <p:cNvPr id="1873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24238"/>
                        <a:ext cx="7032625" cy="343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59003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894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4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Second-order Taylor expansion of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about (0,0):</a:t>
            </a:r>
            <a:endParaRPr kumimoji="0" lang="ru-RU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89445" name="Object 4"/>
          <p:cNvGraphicFramePr>
            <a:graphicFrameLocks noChangeAspect="1"/>
          </p:cNvGraphicFramePr>
          <p:nvPr/>
        </p:nvGraphicFramePr>
        <p:xfrm>
          <a:off x="2514600" y="3519488"/>
          <a:ext cx="4256088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6" imgW="2298700" imgH="1803400" progId="Equation.3">
                  <p:embed/>
                </p:oleObj>
              </mc:Choice>
              <mc:Fallback>
                <p:oleObj name="Equation" r:id="rId6" imgW="2298700" imgH="1803400" progId="Equation.3">
                  <p:embed/>
                  <p:pic>
                    <p:nvPicPr>
                      <p:cNvPr id="18944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19488"/>
                        <a:ext cx="4256088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6" name="Object 36"/>
          <p:cNvGraphicFramePr>
            <a:graphicFrameLocks noChangeAspect="1"/>
          </p:cNvGraphicFramePr>
          <p:nvPr/>
        </p:nvGraphicFramePr>
        <p:xfrm>
          <a:off x="563563" y="2424113"/>
          <a:ext cx="78946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8" imgW="4102100" imgH="482600" progId="Equation.3">
                  <p:embed/>
                </p:oleObj>
              </mc:Choice>
              <mc:Fallback>
                <p:oleObj name="Equation" r:id="rId8" imgW="4102100" imgH="482600" progId="Equation.3">
                  <p:embed/>
                  <p:pic>
                    <p:nvPicPr>
                      <p:cNvPr id="189446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2424113"/>
                        <a:ext cx="78946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0717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graphicFrame>
        <p:nvGraphicFramePr>
          <p:cNvPr id="191491" name="Object 3"/>
          <p:cNvGraphicFramePr>
            <a:graphicFrameLocks noChangeAspect="1"/>
          </p:cNvGraphicFramePr>
          <p:nvPr/>
        </p:nvGraphicFramePr>
        <p:xfrm>
          <a:off x="1219200" y="9144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4" imgW="2768600" imgH="381000" progId="">
                  <p:embed/>
                </p:oleObj>
              </mc:Choice>
              <mc:Fallback>
                <p:oleObj name="Equation" r:id="rId4" imgW="2768600" imgH="381000" progId="">
                  <p:embed/>
                  <p:pic>
                    <p:nvPicPr>
                      <p:cNvPr id="1914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14400"/>
                        <a:ext cx="6934200" cy="954088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Text Box 35"/>
          <p:cNvSpPr txBox="1">
            <a:spLocks noChangeArrowheads="1"/>
          </p:cNvSpPr>
          <p:nvPr/>
        </p:nvSpPr>
        <p:spPr bwMode="auto">
          <a:xfrm>
            <a:off x="381000" y="1905000"/>
            <a:ext cx="8656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Second-order Taylor expansion of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) about (0,0):</a:t>
            </a:r>
            <a:endParaRPr kumimoji="0" lang="ru-RU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1493" name="Object 36"/>
          <p:cNvGraphicFramePr>
            <a:graphicFrameLocks noGrp="1" noChangeAspect="1"/>
          </p:cNvGraphicFramePr>
          <p:nvPr>
            <p:ph idx="1"/>
          </p:nvPr>
        </p:nvGraphicFramePr>
        <p:xfrm>
          <a:off x="685800" y="2362200"/>
          <a:ext cx="78057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6" imgW="4508500" imgH="711200" progId="Equation.3">
                  <p:embed/>
                </p:oleObj>
              </mc:Choice>
              <mc:Fallback>
                <p:oleObj name="Equation" r:id="rId6" imgW="4508500" imgH="711200" progId="Equation.3">
                  <p:embed/>
                  <p:pic>
                    <p:nvPicPr>
                      <p:cNvPr id="191493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62200"/>
                        <a:ext cx="7805738" cy="123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4" name="Object 4"/>
          <p:cNvGraphicFramePr>
            <a:graphicFrameLocks noChangeAspect="1"/>
          </p:cNvGraphicFramePr>
          <p:nvPr/>
        </p:nvGraphicFramePr>
        <p:xfrm>
          <a:off x="2514600" y="3519488"/>
          <a:ext cx="4256088" cy="333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8" imgW="2298700" imgH="1803400" progId="Equation.3">
                  <p:embed/>
                </p:oleObj>
              </mc:Choice>
              <mc:Fallback>
                <p:oleObj name="Equation" r:id="rId8" imgW="2298700" imgH="1803400" progId="Equation.3">
                  <p:embed/>
                  <p:pic>
                    <p:nvPicPr>
                      <p:cNvPr id="1914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19488"/>
                        <a:ext cx="4256088" cy="333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64906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0"/>
          <p:cNvSpPr>
            <a:spLocks noChangeArrowheads="1"/>
          </p:cNvSpPr>
          <p:nvPr/>
        </p:nvSpPr>
        <p:spPr bwMode="auto">
          <a:xfrm>
            <a:off x="4883552" y="1562100"/>
            <a:ext cx="4038600" cy="1295400"/>
          </a:xfrm>
          <a:prstGeom prst="rect">
            <a:avLst/>
          </a:prstGeom>
          <a:solidFill>
            <a:srgbClr val="62D8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Corner Detection: Mathematics</a:t>
            </a:r>
            <a:endParaRPr lang="ru-RU" altLang="en-US"/>
          </a:p>
        </p:txBody>
      </p:sp>
      <p:sp>
        <p:nvSpPr>
          <p:cNvPr id="193540" name="Text Box 4"/>
          <p:cNvSpPr txBox="1">
            <a:spLocks noChangeArrowheads="1"/>
          </p:cNvSpPr>
          <p:nvPr/>
        </p:nvSpPr>
        <p:spPr bwMode="auto">
          <a:xfrm>
            <a:off x="381000" y="9144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The quadratic approximation simplifies to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3541" name="Object 5"/>
          <p:cNvGraphicFramePr>
            <a:graphicFrameLocks noChangeAspect="1"/>
          </p:cNvGraphicFramePr>
          <p:nvPr/>
        </p:nvGraphicFramePr>
        <p:xfrm>
          <a:off x="2286000" y="4140200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5" imgW="1765300" imgH="508000" progId="">
                  <p:embed/>
                </p:oleObj>
              </mc:Choice>
              <mc:Fallback>
                <p:oleObj name="Equation" r:id="rId5" imgW="1765300" imgH="508000" progId="">
                  <p:embed/>
                  <p:pic>
                    <p:nvPicPr>
                      <p:cNvPr id="193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140200"/>
                        <a:ext cx="4422775" cy="12700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2" name="Text Box 6"/>
          <p:cNvSpPr txBox="1">
            <a:spLocks noChangeArrowheads="1"/>
          </p:cNvSpPr>
          <p:nvPr/>
        </p:nvSpPr>
        <p:spPr bwMode="auto">
          <a:xfrm>
            <a:off x="381000" y="3208338"/>
            <a:ext cx="8534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where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is a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second moment matrix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computed from image derivatives:</a:t>
            </a:r>
            <a:endParaRPr kumimoji="0" lang="ru-RU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354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4883552" y="1598613"/>
          <a:ext cx="40386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7" imgW="1536700" imgH="457200" progId="Equation.3">
                  <p:embed/>
                </p:oleObj>
              </mc:Choice>
              <mc:Fallback>
                <p:oleObj name="Equation" r:id="rId7" imgW="1536700" imgH="457200" progId="Equation.3">
                  <p:embed/>
                  <p:pic>
                    <p:nvPicPr>
                      <p:cNvPr id="19354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552" y="1598613"/>
                        <a:ext cx="4038600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5867400"/>
            <a:ext cx="7431088" cy="687388"/>
            <a:chOff x="528" y="3696"/>
            <a:chExt cx="4681" cy="433"/>
          </a:xfrm>
        </p:grpSpPr>
        <p:pic>
          <p:nvPicPr>
            <p:cNvPr id="193545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3696"/>
              <a:ext cx="468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3546" name="Rectangle 11"/>
            <p:cNvSpPr>
              <a:spLocks noChangeArrowheads="1"/>
            </p:cNvSpPr>
            <p:nvPr/>
          </p:nvSpPr>
          <p:spPr bwMode="auto">
            <a:xfrm>
              <a:off x="528" y="3696"/>
              <a:ext cx="432" cy="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M</a:t>
              </a:r>
            </a:p>
          </p:txBody>
        </p:sp>
      </p:grpSp>
      <p:graphicFrame>
        <p:nvGraphicFramePr>
          <p:cNvPr id="11" name="Object 36"/>
          <p:cNvGraphicFramePr>
            <a:graphicFrameLocks noChangeAspect="1"/>
          </p:cNvGraphicFramePr>
          <p:nvPr/>
        </p:nvGraphicFramePr>
        <p:xfrm>
          <a:off x="228600" y="1762807"/>
          <a:ext cx="4467105" cy="89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10" imgW="2412720" imgH="482400" progId="Equation.3">
                  <p:embed/>
                </p:oleObj>
              </mc:Choice>
              <mc:Fallback>
                <p:oleObj name="Equation" r:id="rId10" imgW="2412720" imgH="482400" progId="Equation.3">
                  <p:embed/>
                  <p:pic>
                    <p:nvPicPr>
                      <p:cNvPr id="11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62807"/>
                        <a:ext cx="4467105" cy="89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8159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586" name="Object 2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1955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"/>
          <p:cNvGraphicFramePr>
            <a:graphicFrameLocks noChangeAspect="1"/>
          </p:cNvGraphicFramePr>
          <p:nvPr/>
        </p:nvGraphicFramePr>
        <p:xfrm>
          <a:off x="2687638" y="5362575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362575"/>
                        <a:ext cx="14287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990975"/>
            <a:ext cx="1655762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9563" r="47212" b="45161"/>
          <a:stretch>
            <a:fillRect/>
          </a:stretch>
        </p:blipFill>
        <p:spPr bwMode="auto">
          <a:xfrm>
            <a:off x="2606675" y="4013200"/>
            <a:ext cx="1619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t="54877" r="45802"/>
          <a:stretch>
            <a:fillRect/>
          </a:stretch>
        </p:blipFill>
        <p:spPr bwMode="auto">
          <a:xfrm>
            <a:off x="6762750" y="4013200"/>
            <a:ext cx="17002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23" t="54877"/>
          <a:stretch>
            <a:fillRect/>
          </a:stretch>
        </p:blipFill>
        <p:spPr bwMode="auto">
          <a:xfrm>
            <a:off x="4668838" y="4013200"/>
            <a:ext cx="1673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11078" name="Object 4"/>
          <p:cNvGraphicFramePr>
            <a:graphicFrameLocks noChangeAspect="1"/>
          </p:cNvGraphicFramePr>
          <p:nvPr/>
        </p:nvGraphicFramePr>
        <p:xfrm>
          <a:off x="4745038" y="5362575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14110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38" y="5362575"/>
                        <a:ext cx="1460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5"/>
          <p:cNvGraphicFramePr>
            <a:graphicFrameLocks noChangeAspect="1"/>
          </p:cNvGraphicFramePr>
          <p:nvPr/>
        </p:nvGraphicFramePr>
        <p:xfrm>
          <a:off x="6497638" y="5362575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14110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5362575"/>
                        <a:ext cx="222250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5800" y="2286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Corners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as distinctive interest points</a:t>
            </a:r>
            <a:endParaRPr kumimoji="0" lang="ru-RU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5595" name="Text Box 6"/>
          <p:cNvSpPr txBox="1">
            <a:spLocks noChangeArrowheads="1"/>
          </p:cNvSpPr>
          <p:nvPr/>
        </p:nvSpPr>
        <p:spPr bwMode="auto">
          <a:xfrm>
            <a:off x="957263" y="2771775"/>
            <a:ext cx="78136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x 2 matrix of image derivatives </a:t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(averaged in neighborhood of a point)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8650" y="5619750"/>
            <a:ext cx="149701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Notation: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511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3"/>
          <p:cNvSpPr txBox="1">
            <a:spLocks noChangeArrowheads="1"/>
          </p:cNvSpPr>
          <p:nvPr/>
        </p:nvSpPr>
        <p:spPr bwMode="auto">
          <a:xfrm>
            <a:off x="533400" y="10668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surface 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lang="en-US" altLang="en-US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is locally approximated by a quadratic form. Let’s try to understand its shape.</a:t>
            </a:r>
          </a:p>
        </p:txBody>
      </p:sp>
      <p:sp>
        <p:nvSpPr>
          <p:cNvPr id="197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pic>
        <p:nvPicPr>
          <p:cNvPr id="1976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67000"/>
            <a:ext cx="3987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7637" name="Object 8"/>
          <p:cNvGraphicFramePr>
            <a:graphicFrameLocks noChangeAspect="1"/>
          </p:cNvGraphicFramePr>
          <p:nvPr/>
        </p:nvGraphicFramePr>
        <p:xfrm>
          <a:off x="533400" y="2743200"/>
          <a:ext cx="4038600" cy="120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5" imgW="1536700" imgH="457200" progId="Equation.3">
                  <p:embed/>
                </p:oleObj>
              </mc:Choice>
              <mc:Fallback>
                <p:oleObj name="Equation" r:id="rId5" imgW="1536700" imgH="457200" progId="Equation.3">
                  <p:embed/>
                  <p:pic>
                    <p:nvPicPr>
                      <p:cNvPr id="19763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743200"/>
                        <a:ext cx="4038600" cy="1201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38" name="Object 2"/>
          <p:cNvGraphicFramePr>
            <a:graphicFrameLocks noChangeAspect="1"/>
          </p:cNvGraphicFramePr>
          <p:nvPr/>
        </p:nvGraphicFramePr>
        <p:xfrm>
          <a:off x="304800" y="4267200"/>
          <a:ext cx="4495800" cy="130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7" imgW="1752480" imgH="507960" progId="Equation.3">
                  <p:embed/>
                </p:oleObj>
              </mc:Choice>
              <mc:Fallback>
                <p:oleObj name="Equation" r:id="rId7" imgW="1752480" imgH="507960" progId="Equation.3">
                  <p:embed/>
                  <p:pic>
                    <p:nvPicPr>
                      <p:cNvPr id="1976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267200"/>
                        <a:ext cx="4495800" cy="130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79627176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Consider a horizontal “slice” of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):</a:t>
            </a:r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8197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199685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4" imgW="1358900" imgH="457200" progId="Equation.3">
                  <p:embed/>
                </p:oleObj>
              </mc:Choice>
              <mc:Fallback>
                <p:oleObj name="Equation" r:id="rId4" imgW="1358900" imgH="457200" progId="Equation.3">
                  <p:embed/>
                  <p:pic>
                    <p:nvPicPr>
                      <p:cNvPr id="199685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6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667000"/>
            <a:ext cx="6699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2130873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0" name="Object 2"/>
          <p:cNvGraphicFramePr>
            <a:graphicFrameLocks noChangeAspect="1"/>
          </p:cNvGraphicFramePr>
          <p:nvPr/>
        </p:nvGraphicFramePr>
        <p:xfrm>
          <a:off x="846138" y="2514600"/>
          <a:ext cx="747395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4" imgW="2451100" imgH="508000" progId="Equation.3">
                  <p:embed/>
                </p:oleObj>
              </mc:Choice>
              <mc:Fallback>
                <p:oleObj name="Equation" r:id="rId4" imgW="2451100" imgH="508000" progId="Equation.3">
                  <p:embed/>
                  <p:pic>
                    <p:nvPicPr>
                      <p:cNvPr id="201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138" y="2514600"/>
                        <a:ext cx="7473950" cy="154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685800" y="1143000"/>
            <a:ext cx="6858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First, consider the axis-aligned case (gradients are either horizontal or vertical)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4343400"/>
            <a:ext cx="8229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either </a:t>
            </a:r>
            <a:r>
              <a:rPr kumimoji="0" lang="el-G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close to 0, then this is </a:t>
            </a: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</a:t>
            </a: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corner, so look for locations where both are large.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anose="05050102010706020507" pitchFamily="18" charset="2"/>
              <a:ea typeface="+mn-ea"/>
              <a:cs typeface="Arial" panose="020B0604020202020204" pitchFamily="34" charset="0"/>
            </a:endParaRPr>
          </a:p>
        </p:txBody>
      </p:sp>
      <p:sp>
        <p:nvSpPr>
          <p:cNvPr id="20173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2200" y="2438400"/>
            <a:ext cx="2286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1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ext Box 20"/>
          <p:cNvSpPr txBox="1">
            <a:spLocks noChangeArrowheads="1"/>
          </p:cNvSpPr>
          <p:nvPr/>
        </p:nvSpPr>
        <p:spPr bwMode="auto">
          <a:xfrm>
            <a:off x="381000" y="1138238"/>
            <a:ext cx="767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Consider a horizontal “slice” of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):</a:t>
            </a:r>
          </a:p>
        </p:txBody>
      </p:sp>
      <p:sp>
        <p:nvSpPr>
          <p:cNvPr id="203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Interpreting the second moment matrix</a:t>
            </a:r>
          </a:p>
        </p:txBody>
      </p:sp>
      <p:sp>
        <p:nvSpPr>
          <p:cNvPr id="203780" name="Text Box 3"/>
          <p:cNvSpPr txBox="1">
            <a:spLocks noChangeArrowheads="1"/>
          </p:cNvSpPr>
          <p:nvPr/>
        </p:nvSpPr>
        <p:spPr bwMode="auto">
          <a:xfrm>
            <a:off x="381000" y="1752600"/>
            <a:ext cx="548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the equation of an ellipse.</a:t>
            </a:r>
          </a:p>
        </p:txBody>
      </p:sp>
      <p:graphicFrame>
        <p:nvGraphicFramePr>
          <p:cNvPr id="203781" name="Object 4"/>
          <p:cNvGraphicFramePr>
            <a:graphicFrameLocks noChangeAspect="1"/>
          </p:cNvGraphicFramePr>
          <p:nvPr/>
        </p:nvGraphicFramePr>
        <p:xfrm>
          <a:off x="4343400" y="2117725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20378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117725"/>
                        <a:ext cx="25146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3782" name="Text Box 5"/>
              <p:cNvSpPr txBox="1">
                <a:spLocks noChangeArrowheads="1"/>
              </p:cNvSpPr>
              <p:nvPr/>
            </p:nvSpPr>
            <p:spPr bwMode="auto">
              <a:xfrm>
                <a:off x="386787" y="3146385"/>
                <a:ext cx="853440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The axis lengths of the ellipse are determined by the eigenvalues,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and the orientation is determined by a rotation matrix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𝑅</m:t>
                    </m:r>
                  </m:oMath>
                </a14:m>
                <a:r>
                  <a:rPr kumimoji="0" lang="en-US" alt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3782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787" y="3146385"/>
                <a:ext cx="8534400" cy="784830"/>
              </a:xfrm>
              <a:prstGeom prst="rect">
                <a:avLst/>
              </a:prstGeom>
              <a:blipFill>
                <a:blip r:embed="rId6"/>
                <a:stretch>
                  <a:fillRect l="-714" t="-3101" b="-131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783" name="Group 21"/>
          <p:cNvGrpSpPr>
            <a:grpSpLocks/>
          </p:cNvGrpSpPr>
          <p:nvPr/>
        </p:nvGrpSpPr>
        <p:grpSpPr bwMode="auto">
          <a:xfrm>
            <a:off x="2438400" y="3979863"/>
            <a:ext cx="5413375" cy="2878137"/>
            <a:chOff x="2254" y="2352"/>
            <a:chExt cx="3410" cy="1813"/>
          </a:xfrm>
        </p:grpSpPr>
        <p:sp>
          <p:nvSpPr>
            <p:cNvPr id="203786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anose="02020603050405020304" pitchFamily="18" charset="0"/>
                </a:rPr>
                <a:t>direction of the slowest change</a:t>
              </a:r>
              <a:endParaRPr kumimoji="0" lang="ru-RU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3787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anose="02020603050405020304" pitchFamily="18" charset="0"/>
                </a:rPr>
                <a:t>direction of the fastest change</a:t>
              </a:r>
              <a:endParaRPr kumimoji="0" lang="ru-RU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3788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789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790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791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792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793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0" lang="ru-RU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kumimoji="0" lang="en-US" alt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kumimoji="0" lang="ru-RU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3794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0" lang="ru-RU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kumimoji="0" lang="en-US" altLang="en-US" sz="2400" b="0" i="0" u="none" strike="noStrike" kern="1200" cap="none" spc="0" normalizeH="0" baseline="30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kumimoji="0" lang="ru-RU" altLang="en-US" sz="2400" b="0" i="0" u="none" strike="noStrike" kern="1200" cap="none" spc="0" normalizeH="0" baseline="30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3784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5943600" y="914400"/>
          <a:ext cx="2743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7" imgW="1358900" imgH="457200" progId="Equation.3">
                  <p:embed/>
                </p:oleObj>
              </mc:Choice>
              <mc:Fallback>
                <p:oleObj name="Equation" r:id="rId7" imgW="1358900" imgH="457200" progId="Equation.3">
                  <p:embed/>
                  <p:pic>
                    <p:nvPicPr>
                      <p:cNvPr id="20378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914400"/>
                        <a:ext cx="2743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85" name="Text Box 3"/>
          <p:cNvSpPr txBox="1">
            <a:spLocks noChangeArrowheads="1"/>
          </p:cNvSpPr>
          <p:nvPr/>
        </p:nvSpPr>
        <p:spPr bwMode="auto">
          <a:xfrm>
            <a:off x="381000" y="2373313"/>
            <a:ext cx="3124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Diagonalization of M: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75600" y="6519446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James Hays</a:t>
            </a:r>
          </a:p>
        </p:txBody>
      </p:sp>
    </p:spTree>
    <p:extLst>
      <p:ext uri="{BB962C8B-B14F-4D97-AF65-F5344CB8AC3E}">
        <p14:creationId xmlns:p14="http://schemas.microsoft.com/office/powerpoint/2010/main" val="3641146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AutoShape 2"/>
          <p:cNvSpPr>
            <a:spLocks noChangeArrowheads="1"/>
          </p:cNvSpPr>
          <p:nvPr/>
        </p:nvSpPr>
        <p:spPr bwMode="auto">
          <a:xfrm>
            <a:off x="12954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ru-RU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kumimoji="0" lang="ru-RU" altLang="en-US" sz="2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6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0" lang="ru-RU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27" name="Freeform 7"/>
          <p:cNvSpPr>
            <a:spLocks/>
          </p:cNvSpPr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28" name="AutoShape 8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29" name="Rectangle 9"/>
          <p:cNvSpPr>
            <a:spLocks noChangeArrowheads="1"/>
          </p:cNvSpPr>
          <p:nvPr/>
        </p:nvSpPr>
        <p:spPr bwMode="auto">
          <a:xfrm>
            <a:off x="60198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kumimoji="0" lang="ru-RU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13716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kumimoji="0" lang="ru-RU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76200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0" lang="ru-RU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5720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kumimoji="0" lang="ru-RU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9935" name="Oval 15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36" name="Oval 16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37" name="Oval 17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9938" name="Oval 18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948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Harder still?</a:t>
            </a:r>
          </a:p>
        </p:txBody>
      </p:sp>
      <p:sp>
        <p:nvSpPr>
          <p:cNvPr id="20485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itchFamily="34" charset="0"/>
              </a:rPr>
              <a:t>NASA Mars Rover images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en-US" altLang="en-US" sz="2400" dirty="0"/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2" name="Freeform 5"/>
          <p:cNvSpPr>
            <a:spLocks/>
          </p:cNvSpPr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6019800" y="2362200"/>
            <a:ext cx="2667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 &gt;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620000" y="51054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 &lt;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572000" y="19050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5356225" y="4714875"/>
            <a:ext cx="1301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|C|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4864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kumimoji="0" lang="ru-RU" altLang="en-US" sz="2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0" lang="ru-RU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7" name="Object 17">
            <a:extLst>
              <a:ext uri="{FF2B5EF4-FFF2-40B4-BE49-F238E27FC236}">
                <a16:creationId xmlns:a16="http://schemas.microsoft.com/office/drawing/2014/main" id="{24379C38-2B24-4142-A567-18CB7E1048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450" y="2075608"/>
          <a:ext cx="343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4" imgW="1371600" imgH="228600" progId="Equation.3">
                  <p:embed/>
                </p:oleObj>
              </mc:Choice>
              <mc:Fallback>
                <p:oleObj name="Equation" r:id="rId4" imgW="1371600" imgH="228600" progId="Equation.3">
                  <p:embed/>
                  <p:pic>
                    <p:nvPicPr>
                      <p:cNvPr id="27" name="Object 17">
                        <a:extLst>
                          <a:ext uri="{FF2B5EF4-FFF2-40B4-BE49-F238E27FC236}">
                            <a16:creationId xmlns:a16="http://schemas.microsoft.com/office/drawing/2014/main" id="{24379C38-2B24-4142-A567-18CB7E1048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50" y="2075608"/>
                        <a:ext cx="343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52178CB-DB06-4DBF-80EC-4D8D80AB5FA7}"/>
              </a:ext>
            </a:extLst>
          </p:cNvPr>
          <p:cNvSpPr txBox="1"/>
          <p:nvPr/>
        </p:nvSpPr>
        <p:spPr>
          <a:xfrm>
            <a:off x="76200" y="1676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Cornerness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Box 18">
            <a:extLst>
              <a:ext uri="{FF2B5EF4-FFF2-40B4-BE49-F238E27FC236}">
                <a16:creationId xmlns:a16="http://schemas.microsoft.com/office/drawing/2014/main" id="{1433DB41-4CC4-4DF6-AB78-46B19D75F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05" y="2735997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constant (0.04 to 0.06)</a:t>
            </a:r>
            <a:endParaRPr kumimoji="0" lang="el-G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219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ct 17">
            <a:extLst>
              <a:ext uri="{FF2B5EF4-FFF2-40B4-BE49-F238E27FC236}">
                <a16:creationId xmlns:a16="http://schemas.microsoft.com/office/drawing/2014/main" id="{9F5BE3C3-1AB7-45B3-954F-902DE69CDE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450" y="2075608"/>
          <a:ext cx="343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Equation" r:id="rId4" imgW="1371600" imgH="228600" progId="Equation.3">
                  <p:embed/>
                </p:oleObj>
              </mc:Choice>
              <mc:Fallback>
                <p:oleObj name="Equation" r:id="rId4" imgW="1371600" imgH="228600" progId="Equation.3">
                  <p:embed/>
                  <p:pic>
                    <p:nvPicPr>
                      <p:cNvPr id="32" name="Object 17">
                        <a:extLst>
                          <a:ext uri="{FF2B5EF4-FFF2-40B4-BE49-F238E27FC236}">
                            <a16:creationId xmlns:a16="http://schemas.microsoft.com/office/drawing/2014/main" id="{9F5BE3C3-1AB7-45B3-954F-902DE69CDE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50" y="2075608"/>
                        <a:ext cx="343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sz="2400" i="1" dirty="0">
                <a:cs typeface="Times New Roman" panose="02020603050405020304" pitchFamily="18" charset="0"/>
              </a:rPr>
              <a:t>M</a:t>
            </a:r>
            <a:endParaRPr lang="en-US" altLang="en-US" sz="2400" dirty="0"/>
          </a:p>
        </p:txBody>
      </p:sp>
      <p:sp>
        <p:nvSpPr>
          <p:cNvPr id="211971" name="Rectangle 4"/>
          <p:cNvSpPr>
            <a:spLocks noChangeArrowheads="1"/>
          </p:cNvSpPr>
          <p:nvPr/>
        </p:nvSpPr>
        <p:spPr bwMode="auto">
          <a:xfrm>
            <a:off x="44958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2" name="Freeform 5"/>
          <p:cNvSpPr>
            <a:spLocks/>
          </p:cNvSpPr>
          <p:nvPr/>
        </p:nvSpPr>
        <p:spPr bwMode="auto">
          <a:xfrm>
            <a:off x="4953000" y="1752600"/>
            <a:ext cx="3886200" cy="3937000"/>
          </a:xfrm>
          <a:custGeom>
            <a:avLst/>
            <a:gdLst>
              <a:gd name="T0" fmla="*/ 0 w 2448"/>
              <a:gd name="T1" fmla="*/ 2147483646 h 2480"/>
              <a:gd name="T2" fmla="*/ 2147483646 w 2448"/>
              <a:gd name="T3" fmla="*/ 0 h 2480"/>
              <a:gd name="T4" fmla="*/ 2147483646 w 2448"/>
              <a:gd name="T5" fmla="*/ 0 h 2480"/>
              <a:gd name="T6" fmla="*/ 2147483646 w 2448"/>
              <a:gd name="T7" fmla="*/ 2147483646 h 2480"/>
              <a:gd name="T8" fmla="*/ 2147483646 w 2448"/>
              <a:gd name="T9" fmla="*/ 2147483646 h 2480"/>
              <a:gd name="T10" fmla="*/ 0 w 2448"/>
              <a:gd name="T11" fmla="*/ 2147483646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3" name="AutoShape 6"/>
          <p:cNvSpPr>
            <a:spLocks noChangeArrowheads="1"/>
          </p:cNvSpPr>
          <p:nvPr/>
        </p:nvSpPr>
        <p:spPr bwMode="auto">
          <a:xfrm>
            <a:off x="44958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4" name="Rectangle 7"/>
          <p:cNvSpPr>
            <a:spLocks noChangeArrowheads="1"/>
          </p:cNvSpPr>
          <p:nvPr/>
        </p:nvSpPr>
        <p:spPr bwMode="auto">
          <a:xfrm>
            <a:off x="6019800" y="2362200"/>
            <a:ext cx="2667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 &gt;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5" name="Rectangle 8"/>
          <p:cNvSpPr>
            <a:spLocks noChangeArrowheads="1"/>
          </p:cNvSpPr>
          <p:nvPr/>
        </p:nvSpPr>
        <p:spPr bwMode="auto">
          <a:xfrm>
            <a:off x="7620000" y="51054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 &lt;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6" name="Rectangle 9"/>
          <p:cNvSpPr>
            <a:spLocks noChangeArrowheads="1"/>
          </p:cNvSpPr>
          <p:nvPr/>
        </p:nvSpPr>
        <p:spPr bwMode="auto">
          <a:xfrm>
            <a:off x="4572000" y="1905000"/>
            <a:ext cx="129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&lt; 0</a:t>
            </a:r>
            <a:endParaRPr kumimoji="0" lang="ru-RU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7" name="Rectangle 10"/>
          <p:cNvSpPr>
            <a:spLocks noChangeArrowheads="1"/>
          </p:cNvSpPr>
          <p:nvPr/>
        </p:nvSpPr>
        <p:spPr bwMode="auto">
          <a:xfrm>
            <a:off x="44196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kumimoji="0" lang="ru-RU" altLang="en-US" sz="24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1978" name="Oval 11"/>
          <p:cNvSpPr>
            <a:spLocks noChangeArrowheads="1"/>
          </p:cNvSpPr>
          <p:nvPr/>
        </p:nvSpPr>
        <p:spPr bwMode="auto">
          <a:xfrm>
            <a:off x="73914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79" name="Oval 12"/>
          <p:cNvSpPr>
            <a:spLocks noChangeArrowheads="1"/>
          </p:cNvSpPr>
          <p:nvPr/>
        </p:nvSpPr>
        <p:spPr bwMode="auto">
          <a:xfrm>
            <a:off x="46418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0" name="Oval 13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1" name="Oval 14"/>
          <p:cNvSpPr>
            <a:spLocks noChangeArrowheads="1"/>
          </p:cNvSpPr>
          <p:nvPr/>
        </p:nvSpPr>
        <p:spPr bwMode="auto">
          <a:xfrm rot="5542000">
            <a:off x="71080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1982" name="Rectangle 15"/>
          <p:cNvSpPr>
            <a:spLocks noChangeArrowheads="1"/>
          </p:cNvSpPr>
          <p:nvPr/>
        </p:nvSpPr>
        <p:spPr bwMode="auto">
          <a:xfrm>
            <a:off x="5356225" y="4714875"/>
            <a:ext cx="13019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|C|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small</a:t>
            </a:r>
          </a:p>
        </p:txBody>
      </p:sp>
      <p:sp>
        <p:nvSpPr>
          <p:cNvPr id="211983" name="Line 16"/>
          <p:cNvSpPr>
            <a:spLocks noChangeShapeType="1"/>
          </p:cNvSpPr>
          <p:nvPr/>
        </p:nvSpPr>
        <p:spPr bwMode="auto">
          <a:xfrm flipH="1">
            <a:off x="54864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211984" name="Object 17"/>
          <p:cNvGraphicFramePr>
            <a:graphicFrameLocks noChangeAspect="1"/>
          </p:cNvGraphicFramePr>
          <p:nvPr/>
        </p:nvGraphicFramePr>
        <p:xfrm>
          <a:off x="76200" y="5513994"/>
          <a:ext cx="4070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Equation" r:id="rId6" imgW="1625400" imgH="228600" progId="Equation.3">
                  <p:embed/>
                </p:oleObj>
              </mc:Choice>
              <mc:Fallback>
                <p:oleObj name="Equation" r:id="rId6" imgW="1625400" imgH="228600" progId="Equation.3">
                  <p:embed/>
                  <p:pic>
                    <p:nvPicPr>
                      <p:cNvPr id="211984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13994"/>
                        <a:ext cx="4070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154" y="4011547"/>
            <a:ext cx="150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Determinant: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374" y="4495867"/>
            <a:ext cx="90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Trace: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2296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kumimoji="0" lang="ru-RU" altLang="en-US" sz="2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5105400" y="6324600"/>
            <a:ext cx="2743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37338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kumimoji="0" lang="ru-RU" altLang="en-US" sz="24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4267200" y="2514600"/>
            <a:ext cx="0" cy="2209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0F74C4-9F00-463C-8160-B391E7069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637" y="3938477"/>
            <a:ext cx="2424234" cy="565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5C678-DA11-45C4-9DE1-534A6178CEE2}"/>
              </a:ext>
            </a:extLst>
          </p:cNvPr>
          <p:cNvSpPr txBox="1"/>
          <p:nvPr/>
        </p:nvSpPr>
        <p:spPr>
          <a:xfrm>
            <a:off x="37388" y="3572688"/>
            <a:ext cx="387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Remember your linear algebra: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CBDFE-DDD3-4F0A-A08B-97ED809FFA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61"/>
          <a:stretch/>
        </p:blipFill>
        <p:spPr>
          <a:xfrm>
            <a:off x="1633106" y="4508791"/>
            <a:ext cx="1223655" cy="4764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677ECF-1761-4D3B-90B6-5DEF08D7E686}"/>
              </a:ext>
            </a:extLst>
          </p:cNvPr>
          <p:cNvSpPr txBox="1"/>
          <p:nvPr/>
        </p:nvSpPr>
        <p:spPr>
          <a:xfrm>
            <a:off x="76200" y="1676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Cornerness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2352686F-F045-4F4E-8067-A02957BAC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05" y="2735997"/>
            <a:ext cx="2727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constant (0.04 to 0.06)</a:t>
            </a:r>
            <a:endParaRPr kumimoji="0" lang="el-G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33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Harris corner detector</a:t>
            </a:r>
            <a:endParaRPr lang="ru-RU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85787" y="1916906"/>
                <a:ext cx="8177213" cy="3417094"/>
              </a:xfrm>
            </p:spPr>
            <p:txBody>
              <a:bodyPr/>
              <a:lstStyle/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Compute</a:t>
                </a:r>
                <a:r>
                  <a:rPr lang="en-US" altLang="en-US" i="1" dirty="0"/>
                  <a:t> M </a:t>
                </a:r>
                <a:r>
                  <a:rPr lang="en-US" altLang="en-US" dirty="0"/>
                  <a:t>matrix for each window to recover a </a:t>
                </a:r>
                <a:r>
                  <a:rPr lang="en-US" altLang="en-US" i="1" dirty="0" err="1"/>
                  <a:t>cornerness</a:t>
                </a:r>
                <a:r>
                  <a:rPr lang="en-US" altLang="en-US" i="1" dirty="0"/>
                  <a:t> </a:t>
                </a:r>
                <a:r>
                  <a:rPr lang="en-US" altLang="en-US" dirty="0"/>
                  <a:t>score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688975" lvl="1" indent="-288925" eaLnBrk="1" hangingPunct="1">
                  <a:buFont typeface="Arial" panose="020B0604020202020204" pitchFamily="34" charset="0"/>
                  <a:buChar char="•"/>
                </a:pPr>
                <a:r>
                  <a:rPr lang="en-US" altLang="en-US" dirty="0"/>
                  <a:t>Note: We can find </a:t>
                </a:r>
                <a:r>
                  <a:rPr lang="en-US" altLang="en-US" i="1" dirty="0"/>
                  <a:t>M</a:t>
                </a:r>
                <a:r>
                  <a:rPr lang="en-US" altLang="en-US" dirty="0"/>
                  <a:t> purely from the per-pixel image derivatives!</a:t>
                </a:r>
                <a:endParaRPr lang="en-US" altLang="en-US" i="1" dirty="0"/>
              </a:p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Threshold to find pixels which give large corner response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&gt; threshold).</a:t>
                </a:r>
              </a:p>
              <a:p>
                <a:pPr marL="514350" indent="-514350" eaLnBrk="1" hangingPunct="1">
                  <a:buFontTx/>
                  <a:buAutoNum type="arabicParenR"/>
                </a:pPr>
                <a:r>
                  <a:rPr lang="en-US" altLang="en-US" dirty="0"/>
                  <a:t>Find the local maxima pixels,</a:t>
                </a:r>
                <a:br>
                  <a:rPr lang="en-US" altLang="en-US" dirty="0"/>
                </a:br>
                <a:r>
                  <a:rPr lang="en-US" altLang="en-US" dirty="0"/>
                  <a:t>i.e., suppress non-maxima.</a:t>
                </a:r>
                <a:endParaRPr lang="ru-RU" altLang="en-US" dirty="0"/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787" y="1916906"/>
                <a:ext cx="8177213" cy="3417094"/>
              </a:xfrm>
              <a:blipFill>
                <a:blip r:embed="rId3"/>
                <a:stretch>
                  <a:fillRect l="-1341" t="-1783" r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020" name="Rectangle 14"/>
          <p:cNvSpPr>
            <a:spLocks noChangeArrowheads="1"/>
          </p:cNvSpPr>
          <p:nvPr/>
        </p:nvSpPr>
        <p:spPr bwMode="auto">
          <a:xfrm>
            <a:off x="381000" y="575945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C.Harris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M.Stephens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“A Combined Corner and Edge Detector.”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Proceedings of the 4th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Alvey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Vision Conference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pages 147—151, 1988.  </a:t>
            </a:r>
          </a:p>
        </p:txBody>
      </p:sp>
    </p:spTree>
    <p:extLst>
      <p:ext uri="{BB962C8B-B14F-4D97-AF65-F5344CB8AC3E}">
        <p14:creationId xmlns:p14="http://schemas.microsoft.com/office/powerpoint/2010/main" val="1562853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8699" y="0"/>
            <a:ext cx="7315200" cy="6096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Harris Corner Detector </a:t>
            </a:r>
            <a:r>
              <a:rPr lang="pl-PL" altLang="en-US" sz="2000" dirty="0">
                <a:latin typeface="Arial" panose="020B0604020202020204" pitchFamily="34" charset="0"/>
              </a:rPr>
              <a:t>[</a:t>
            </a:r>
            <a:r>
              <a:rPr lang="pl-PL" altLang="en-US" sz="2000" dirty="0"/>
              <a:t>Harris88</a:t>
            </a:r>
            <a:r>
              <a:rPr lang="pl-PL" altLang="en-US" sz="2000" dirty="0">
                <a:latin typeface="Arial" panose="020B0604020202020204" pitchFamily="34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2160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1" y="676299"/>
            <a:ext cx="1141885" cy="888319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3832837" y="1660202"/>
            <a:ext cx="55191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mage derivatives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(optionally, blur first).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04" name="Text Box 10"/>
              <p:cNvSpPr txBox="1">
                <a:spLocks noChangeArrowheads="1"/>
              </p:cNvSpPr>
              <p:nvPr/>
            </p:nvSpPr>
            <p:spPr bwMode="auto">
              <a:xfrm>
                <a:off x="3835184" y="2589147"/>
                <a:ext cx="314943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2. 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a:rPr kumimoji="0" lang="en-US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𝑀</m:t>
                    </m:r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components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   as s</a:t>
                </a:r>
                <a:r>
                  <a:rPr kumimoji="0" lang="pl-PL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quare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</a:t>
                </a:r>
                <a:r>
                  <a:rPr kumimoji="0" lang="pl-PL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of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pl-PL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derivatives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20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5184" y="2589147"/>
                <a:ext cx="3149430" cy="646331"/>
              </a:xfrm>
              <a:prstGeom prst="rect">
                <a:avLst/>
              </a:prstGeom>
              <a:blipFill>
                <a:blip r:embed="rId4"/>
                <a:stretch>
                  <a:fillRect l="-1547" t="-5660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831286" y="3493596"/>
            <a:ext cx="4014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Gaussian filter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g()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with width </a:t>
            </a:r>
            <a:r>
              <a:rPr kumimoji="0" lang="pl-PL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Arial" panose="020B0604020202020204" pitchFamily="34" charset="0"/>
              </a:rPr>
              <a:t>s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01961" y="1667013"/>
            <a:ext cx="2567861" cy="878202"/>
            <a:chOff x="3356" y="1684"/>
            <a:chExt cx="1960" cy="723"/>
          </a:xfrm>
        </p:grpSpPr>
        <p:pic>
          <p:nvPicPr>
            <p:cNvPr id="216095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" y="1689"/>
              <a:ext cx="900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216096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" y="1684"/>
              <a:ext cx="918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09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992" y="2073"/>
                  <a:ext cx="363" cy="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pl-PL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r>
                          <a:rPr kumimoji="0" lang="pl-PL" alt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oMath>
                    </m:oMathPara>
                  </a14:m>
                  <a:endParaRPr kumimoji="0" lang="en-US" altLang="en-US" sz="18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6097" name="Text 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92" y="2073"/>
                  <a:ext cx="363" cy="32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09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953" y="2084"/>
                  <a:ext cx="363" cy="3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pl-PL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𝐼</m:t>
                        </m:r>
                        <m:r>
                          <a:rPr kumimoji="0" lang="pl-PL" altLang="en-US" sz="18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oMath>
                    </m:oMathPara>
                  </a14:m>
                  <a:endParaRPr kumimoji="0" lang="en-US" altLang="en-US" sz="18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6098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53" y="2084"/>
                  <a:ext cx="363" cy="323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3600" y="2610667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8" y="2623107"/>
            <a:ext cx="1185068" cy="82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6" y="2618867"/>
            <a:ext cx="1195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2" y="3531327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38" y="3530256"/>
            <a:ext cx="1182687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48" y="3532029"/>
            <a:ext cx="1194689" cy="82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16" name="Text Box 23"/>
              <p:cNvSpPr txBox="1">
                <a:spLocks noChangeArrowheads="1"/>
              </p:cNvSpPr>
              <p:nvPr/>
            </p:nvSpPr>
            <p:spPr bwMode="auto">
              <a:xfrm>
                <a:off x="471171" y="3956655"/>
                <a:ext cx="922338" cy="380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lvl="0" eaLnBrk="0" fontAlgn="base" hangingPunct="0"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𝑔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0" lang="pl-PL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16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171" y="3956655"/>
                <a:ext cx="922338" cy="380297"/>
              </a:xfrm>
              <a:prstGeom prst="rect">
                <a:avLst/>
              </a:prstGeom>
              <a:blipFill>
                <a:blip r:embed="rId15"/>
                <a:stretch>
                  <a:fillRect b="-129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7" name="Text Box 24"/>
              <p:cNvSpPr txBox="1">
                <a:spLocks noChangeArrowheads="1"/>
              </p:cNvSpPr>
              <p:nvPr/>
            </p:nvSpPr>
            <p:spPr bwMode="auto">
              <a:xfrm>
                <a:off x="1731934" y="3962593"/>
                <a:ext cx="925513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𝑔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𝐼𝑦</m:t>
                      </m:r>
                      <m:r>
                        <a:rPr kumimoji="0" lang="pl-PL" altLang="en-US" sz="1800" b="0" i="1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2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17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1934" y="3962593"/>
                <a:ext cx="925513" cy="369888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8" name="Text Box 25"/>
              <p:cNvSpPr txBox="1">
                <a:spLocks noChangeArrowheads="1"/>
              </p:cNvSpPr>
              <p:nvPr/>
            </p:nvSpPr>
            <p:spPr bwMode="auto">
              <a:xfrm>
                <a:off x="2743201" y="3966976"/>
                <a:ext cx="1138354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𝑔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𝐼𝑥</m:t>
                      </m:r>
                      <m:r>
                        <a:rPr kumimoji="0" lang="en-US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0" lang="pl-PL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𝐼</m:t>
                      </m:r>
                      <m:r>
                        <a:rPr kumimoji="0" lang="pl-PL" altLang="en-US" sz="1800" b="0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0" lang="pl-PL" alt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18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1" y="3966976"/>
                <a:ext cx="1138354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" y="4449664"/>
            <a:ext cx="24479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3847421" y="4440594"/>
            <a:ext cx="563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 c</a:t>
            </a: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ornerness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1" name="Text Box 31"/>
              <p:cNvSpPr txBox="1">
                <a:spLocks noChangeArrowheads="1"/>
              </p:cNvSpPr>
              <p:nvPr/>
            </p:nvSpPr>
            <p:spPr bwMode="auto">
              <a:xfrm>
                <a:off x="2205512" y="5970619"/>
                <a:ext cx="33923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𝑅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21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5512" y="5970619"/>
                <a:ext cx="339230" cy="369888"/>
              </a:xfrm>
              <a:prstGeom prst="rect">
                <a:avLst/>
              </a:prstGeom>
              <a:blipFill>
                <a:blip r:embed="rId19"/>
                <a:stretch>
                  <a:fillRect l="-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22" name="Text Box 32"/>
              <p:cNvSpPr txBox="1">
                <a:spLocks noChangeArrowheads="1"/>
              </p:cNvSpPr>
              <p:nvPr/>
            </p:nvSpPr>
            <p:spPr bwMode="auto">
              <a:xfrm>
                <a:off x="3835400" y="6030360"/>
                <a:ext cx="4679950" cy="784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5. Threshold on </a:t>
                </a:r>
                <a14:m>
                  <m:oMath xmlns:m="http://schemas.openxmlformats.org/officeDocument/2006/math">
                    <m:r>
                      <a:rPr kumimoji="0" lang="en-US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𝐶</m:t>
                    </m:r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to pick high </a:t>
                </a:r>
                <a:r>
                  <a:rPr kumimoji="0" lang="en-US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cornerness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6</a:t>
                </a:r>
                <a:r>
                  <a:rPr kumimoji="0" lang="pl-PL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. Non-maxima suppression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to pick peaks.</a:t>
                </a:r>
                <a:endParaRPr kumimoji="0" lang="en-US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222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5400" y="6030360"/>
                <a:ext cx="4679950" cy="784830"/>
              </a:xfrm>
              <a:prstGeom prst="rect">
                <a:avLst/>
              </a:prstGeom>
              <a:blipFill>
                <a:blip r:embed="rId20"/>
                <a:stretch>
                  <a:fillRect l="-1042" t="-3876" b="-116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980363" y="553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James Hays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F4CA4-19C3-4D94-A2FD-739C5F07C23E}"/>
              </a:ext>
            </a:extLst>
          </p:cNvPr>
          <p:cNvSpPr txBox="1"/>
          <p:nvPr/>
        </p:nvSpPr>
        <p:spPr>
          <a:xfrm>
            <a:off x="3816350" y="753869"/>
            <a:ext cx="433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0. Input image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We want to compute M at each pixel.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15">
                <a:extLst>
                  <a:ext uri="{FF2B5EF4-FFF2-40B4-BE49-F238E27FC236}">
                    <a16:creationId xmlns:a16="http://schemas.microsoft.com/office/drawing/2014/main" id="{5827E971-0FDB-4FE4-8BAF-048B8FE8FA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389" y="1241682"/>
                <a:ext cx="448079" cy="36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𝐼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 Box 15">
                <a:extLst>
                  <a:ext uri="{FF2B5EF4-FFF2-40B4-BE49-F238E27FC236}">
                    <a16:creationId xmlns:a16="http://schemas.microsoft.com/office/drawing/2014/main" id="{5827E971-0FDB-4FE4-8BAF-048B8FE8F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0389" y="1241682"/>
                <a:ext cx="448079" cy="36965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16">
                <a:extLst>
                  <a:ext uri="{FF2B5EF4-FFF2-40B4-BE49-F238E27FC236}">
                    <a16:creationId xmlns:a16="http://schemas.microsoft.com/office/drawing/2014/main" id="{336A57F3-3A2F-4134-8285-A6531D1DB6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1788" y="3049432"/>
                <a:ext cx="448079" cy="369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l-PL" alt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𝐼</m:t>
                      </m:r>
                      <m:r>
                        <a:rPr kumimoji="0" lang="en-US" altLang="en-US" sz="1800" b="0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𝑥𝑦</m:t>
                      </m:r>
                    </m:oMath>
                  </m:oMathPara>
                </a14:m>
                <a:endParaRPr kumimoji="0" lang="en-US" altLang="en-US" sz="1800" b="0" i="1" u="none" strike="noStrike" kern="1200" cap="none" spc="0" normalizeH="0" baseline="-25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 Box 16">
                <a:extLst>
                  <a:ext uri="{FF2B5EF4-FFF2-40B4-BE49-F238E27FC236}">
                    <a16:creationId xmlns:a16="http://schemas.microsoft.com/office/drawing/2014/main" id="{336A57F3-3A2F-4134-8285-A6531D1D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1788" y="3049432"/>
                <a:ext cx="448079" cy="369650"/>
              </a:xfrm>
              <a:prstGeom prst="rect">
                <a:avLst/>
              </a:prstGeom>
              <a:blipFill>
                <a:blip r:embed="rId22"/>
                <a:stretch>
                  <a:fillRect b="-8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BD4FDD-C904-41B3-9DE2-723511114FBD}"/>
                  </a:ext>
                </a:extLst>
              </p:cNvPr>
              <p:cNvSpPr txBox="1"/>
              <p:nvPr/>
            </p:nvSpPr>
            <p:spPr>
              <a:xfrm>
                <a:off x="1010624" y="3111305"/>
                <a:ext cx="247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𝐼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BD4FDD-C904-41B3-9DE2-72351111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624" y="3111305"/>
                <a:ext cx="247052" cy="307777"/>
              </a:xfrm>
              <a:prstGeom prst="rect">
                <a:avLst/>
              </a:prstGeom>
              <a:blipFill>
                <a:blip r:embed="rId23"/>
                <a:stretch>
                  <a:fillRect l="-32500" r="-17500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AA647-6DB5-4F7E-9EC1-D5DCCCBCA1EF}"/>
                  </a:ext>
                </a:extLst>
              </p:cNvPr>
              <p:cNvSpPr txBox="1"/>
              <p:nvPr/>
            </p:nvSpPr>
            <p:spPr>
              <a:xfrm>
                <a:off x="2241409" y="3088894"/>
                <a:ext cx="247052" cy="339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𝐼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𝑦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0AA647-6DB5-4F7E-9EC1-D5DCCCBCA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409" y="3088894"/>
                <a:ext cx="247052" cy="339132"/>
              </a:xfrm>
              <a:prstGeom prst="rect">
                <a:avLst/>
              </a:prstGeom>
              <a:blipFill>
                <a:blip r:embed="rId24"/>
                <a:stretch>
                  <a:fillRect l="-32500" r="-17500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E6AE77-A6F2-46D4-A95C-EE5A2041888B}"/>
                  </a:ext>
                </a:extLst>
              </p:cNvPr>
              <p:cNvSpPr txBox="1"/>
              <p:nvPr/>
            </p:nvSpPr>
            <p:spPr>
              <a:xfrm>
                <a:off x="4160985" y="4864350"/>
                <a:ext cx="30049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trace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E6AE77-A6F2-46D4-A95C-EE5A20418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85" y="4864350"/>
                <a:ext cx="3004990" cy="307777"/>
              </a:xfrm>
              <a:prstGeom prst="rect">
                <a:avLst/>
              </a:prstGeom>
              <a:blipFill>
                <a:blip r:embed="rId25"/>
                <a:stretch>
                  <a:fillRect l="-121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F2FF4A-22EF-44D4-A6B7-A5F61AB14B00}"/>
                  </a:ext>
                </a:extLst>
              </p:cNvPr>
              <p:cNvSpPr txBox="1"/>
              <p:nvPr/>
            </p:nvSpPr>
            <p:spPr>
              <a:xfrm>
                <a:off x="3636409" y="5212522"/>
                <a:ext cx="4788106" cy="829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𝑔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	          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F2FF4A-22EF-44D4-A6B7-A5F61AB14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409" y="5212522"/>
                <a:ext cx="4788106" cy="82971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5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6" grpId="0"/>
      <p:bldP spid="8217" grpId="0"/>
      <p:bldP spid="8218" grpId="0"/>
      <p:bldP spid="8220" grpId="0"/>
      <p:bldP spid="8221" grpId="0"/>
      <p:bldP spid="8222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18115" name="Picture 3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701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0163" name="Picture 3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0164" name="Text Box 4"/>
              <p:cNvSpPr txBox="1">
                <a:spLocks noChangeArrowheads="1"/>
              </p:cNvSpPr>
              <p:nvPr/>
            </p:nvSpPr>
            <p:spPr bwMode="auto">
              <a:xfrm>
                <a:off x="533400" y="795337"/>
                <a:ext cx="405431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anose="02020603050405020304" pitchFamily="18" charset="0"/>
                  </a:rPr>
                  <a:t>Compute corner response </a:t>
                </a:r>
                <a14:m>
                  <m:oMath xmlns:m="http://schemas.openxmlformats.org/officeDocument/2006/math">
                    <m:r>
                      <a:rPr kumimoji="0" lang="en-US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kumimoji="0" lang="ru-RU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016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795337"/>
                <a:ext cx="4054315" cy="461665"/>
              </a:xfrm>
              <a:prstGeom prst="rect">
                <a:avLst/>
              </a:prstGeom>
              <a:blipFill>
                <a:blip r:embed="rId4"/>
                <a:stretch>
                  <a:fillRect l="-2406" t="-9211" b="-302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216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211" name="Text Box 3"/>
              <p:cNvSpPr txBox="1">
                <a:spLocks noChangeArrowheads="1"/>
              </p:cNvSpPr>
              <p:nvPr/>
            </p:nvSpPr>
            <p:spPr bwMode="auto">
              <a:xfrm>
                <a:off x="685800" y="772180"/>
                <a:ext cx="772679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anose="02020603050405020304" pitchFamily="18" charset="0"/>
                  </a:rPr>
                  <a:t>Find points with large corner response: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kumimoji="0" lang="en-US" alt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anose="02020603050405020304" pitchFamily="18" charset="0"/>
                  </a:rPr>
                  <a:t> &gt; </a:t>
                </a:r>
                <a:r>
                  <a:rPr kumimoji="0" lang="en-US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anose="02020603050405020304" pitchFamily="18" charset="0"/>
                  </a:rPr>
                  <a:t>threshold</a:t>
                </a:r>
                <a:endParaRPr kumimoji="0" lang="ru-RU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22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772180"/>
                <a:ext cx="7726795" cy="523220"/>
              </a:xfrm>
              <a:prstGeom prst="rect">
                <a:avLst/>
              </a:prstGeom>
              <a:blipFill>
                <a:blip r:embed="rId3"/>
                <a:stretch>
                  <a:fillRect l="-1263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212" name="Picture 4" descr="cows_step2_thr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818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259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774700"/>
                <a:ext cx="57959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Times New Roman" panose="02020603050405020304" pitchFamily="18" charset="0"/>
                  </a:rPr>
                  <a:t>Take only the points of local maxima of </a:t>
                </a:r>
                <a14:m>
                  <m:oMath xmlns:m="http://schemas.openxmlformats.org/officeDocument/2006/math">
                    <m:r>
                      <a:rPr kumimoji="0" lang="en-US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kumimoji="0" lang="ru-RU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425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774700"/>
                <a:ext cx="5795963" cy="519113"/>
              </a:xfrm>
              <a:prstGeom prst="rect">
                <a:avLst/>
              </a:prstGeom>
              <a:blipFill>
                <a:blip r:embed="rId3"/>
                <a:stretch>
                  <a:fillRect l="-1684" b="-25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4260" name="Picture 4" descr="cows_step3_thresh&amp;max"/>
          <p:cNvPicPr>
            <a:picLocks noChangeAspect="1" noChangeArrowheads="1"/>
          </p:cNvPicPr>
          <p:nvPr/>
        </p:nvPicPr>
        <p:blipFill>
          <a:blip r:embed="rId4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5155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Harris Detector: Steps</a:t>
            </a:r>
            <a:endParaRPr lang="ru-RU" altLang="en-US" sz="3200"/>
          </a:p>
        </p:txBody>
      </p:sp>
      <p:pic>
        <p:nvPicPr>
          <p:cNvPr id="226307" name="Picture 3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620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Harris Detector: Properties</a:t>
            </a:r>
            <a:endParaRPr lang="de-CH" dirty="0"/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invariance?</a:t>
            </a:r>
          </a:p>
        </p:txBody>
      </p:sp>
      <p:sp>
        <p:nvSpPr>
          <p:cNvPr id="25" name="TextBox 19"/>
          <p:cNvSpPr txBox="1">
            <a:spLocks noChangeArrowheads="1"/>
          </p:cNvSpPr>
          <p:nvPr/>
        </p:nvSpPr>
        <p:spPr bwMode="auto">
          <a:xfrm rot="16200000">
            <a:off x="7661275" y="4832350"/>
            <a:ext cx="2657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Slide credit: Kristen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Grauman</a:t>
            </a:r>
            <a:endParaRPr kumimoji="0" lang="de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12-Oct-17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7DC490-98B8-074B-BB30-37775A2447E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60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0">
                <a:latin typeface="Arial" pitchFamily="34" charset="0"/>
              </a:rPr>
              <a:t>NASA Mars Rover images</a:t>
            </a:r>
          </a:p>
          <a:p>
            <a:pPr algn="ctr"/>
            <a:r>
              <a:rPr lang="en-US" sz="1600" b="0">
                <a:latin typeface="Arial" pitchFamily="34" charset="0"/>
              </a:rPr>
              <a:t>with SIFT feature matches</a:t>
            </a:r>
            <a:br>
              <a:rPr lang="en-US" sz="1600" b="0">
                <a:latin typeface="Arial" pitchFamily="34" charset="0"/>
              </a:rPr>
            </a:br>
            <a:r>
              <a:rPr lang="en-US" sz="1600" b="0">
                <a:latin typeface="Arial" pitchFamily="34" charset="0"/>
              </a:rPr>
              <a:t>Figure by Noah Snavely</a:t>
            </a:r>
          </a:p>
        </p:txBody>
      </p:sp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below </a:t>
            </a:r>
            <a:r>
              <a:rPr lang="en-US" sz="2400"/>
              <a:t>(look for tiny colored squares…)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Harris Detector: Properties</a:t>
            </a:r>
            <a:endParaRPr lang="de-CH" dirty="0"/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invariance</a:t>
            </a:r>
          </a:p>
          <a:p>
            <a:r>
              <a:rPr lang="en-US" dirty="0"/>
              <a:t>Rotation invariance?</a:t>
            </a:r>
            <a:endParaRPr lang="de-CH" dirty="0"/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127250" y="4802187"/>
            <a:ext cx="49625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Ellipse rotates but its shape (i.e. eigenvalues) remains the same</a:t>
            </a:r>
            <a:endParaRPr kumimoji="0" lang="ru-RU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Times New Roman" pitchFamily="18" charset="0"/>
            </a:endParaRP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2963863" y="2819400"/>
            <a:ext cx="3289300" cy="1508125"/>
            <a:chOff x="2590800" y="2519363"/>
            <a:chExt cx="3289300" cy="1508125"/>
          </a:xfrm>
        </p:grpSpPr>
        <p:grpSp>
          <p:nvGrpSpPr>
            <p:cNvPr id="88074" name="Group 4"/>
            <p:cNvGrpSpPr>
              <a:grpSpLocks/>
            </p:cNvGrpSpPr>
            <p:nvPr/>
          </p:nvGrpSpPr>
          <p:grpSpPr bwMode="auto">
            <a:xfrm>
              <a:off x="2667000" y="2519363"/>
              <a:ext cx="685800" cy="685800"/>
              <a:chOff x="1248" y="1584"/>
              <a:chExt cx="1536" cy="1248"/>
            </a:xfrm>
          </p:grpSpPr>
          <p:sp>
            <p:nvSpPr>
              <p:cNvPr id="88087" name="Rectangle 5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rgbClr val="BBE0E3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8" name="Freeform 6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655 h 528"/>
                  <a:gd name="T2" fmla="*/ 406 w 720"/>
                  <a:gd name="T3" fmla="*/ 0 h 528"/>
                  <a:gd name="T4" fmla="*/ 6104 w 720"/>
                  <a:gd name="T5" fmla="*/ 2960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rgbClr val="BBE0E3">
                  <a:alpha val="50195"/>
                </a:srgbClr>
              </a:solidFill>
              <a:ln w="444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8075" name="Group 7"/>
            <p:cNvGrpSpPr>
              <a:grpSpLocks/>
            </p:cNvGrpSpPr>
            <p:nvPr/>
          </p:nvGrpSpPr>
          <p:grpSpPr bwMode="auto">
            <a:xfrm>
              <a:off x="5105400" y="2519363"/>
              <a:ext cx="685800" cy="700087"/>
              <a:chOff x="2928" y="1776"/>
              <a:chExt cx="432" cy="441"/>
            </a:xfrm>
          </p:grpSpPr>
          <p:sp>
            <p:nvSpPr>
              <p:cNvPr id="88085" name="Rectangle 8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rgbClr val="BBE0E3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6" name="Freeform 9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5 h 528"/>
                  <a:gd name="T2" fmla="*/ 2 w 720"/>
                  <a:gd name="T3" fmla="*/ 0 h 528"/>
                  <a:gd name="T4" fmla="*/ 24 w 720"/>
                  <a:gd name="T5" fmla="*/ 29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rgbClr val="BBE0E3">
                  <a:alpha val="50195"/>
                </a:srgbClr>
              </a:solidFill>
              <a:ln w="444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8076" name="AutoShape 10"/>
            <p:cNvSpPr>
              <a:spLocks noChangeArrowheads="1"/>
            </p:cNvSpPr>
            <p:nvPr/>
          </p:nvSpPr>
          <p:spPr bwMode="auto">
            <a:xfrm>
              <a:off x="3886200" y="2747963"/>
              <a:ext cx="762000" cy="76200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88077" name="Group 12"/>
            <p:cNvGrpSpPr>
              <a:grpSpLocks/>
            </p:cNvGrpSpPr>
            <p:nvPr/>
          </p:nvGrpSpPr>
          <p:grpSpPr bwMode="auto">
            <a:xfrm rot="-1269191">
              <a:off x="2590800" y="3662363"/>
              <a:ext cx="927100" cy="365125"/>
              <a:chOff x="1536" y="2496"/>
              <a:chExt cx="1152" cy="384"/>
            </a:xfrm>
          </p:grpSpPr>
          <p:sp>
            <p:nvSpPr>
              <p:cNvPr id="88082" name="Oval 13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3" name="Line 14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4" name="Line 15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8078" name="Group 16"/>
            <p:cNvGrpSpPr>
              <a:grpSpLocks/>
            </p:cNvGrpSpPr>
            <p:nvPr/>
          </p:nvGrpSpPr>
          <p:grpSpPr bwMode="auto">
            <a:xfrm rot="1035916">
              <a:off x="4953000" y="3662363"/>
              <a:ext cx="927100" cy="365125"/>
              <a:chOff x="1536" y="2496"/>
              <a:chExt cx="1152" cy="384"/>
            </a:xfrm>
          </p:grpSpPr>
          <p:sp>
            <p:nvSpPr>
              <p:cNvPr id="88079" name="Oval 17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0" name="Line 18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081" name="Line 19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1030288" y="5607050"/>
            <a:ext cx="715645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Corner response </a:t>
            </a:r>
            <a:r>
              <a:rPr kumimoji="0" 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Symbol" pitchFamily="18" charset="2"/>
              </a:rPr>
              <a:t>θ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is invariant to image rotation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rebuchet MS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5" name="TextBox 19"/>
          <p:cNvSpPr txBox="1">
            <a:spLocks noChangeArrowheads="1"/>
          </p:cNvSpPr>
          <p:nvPr/>
        </p:nvSpPr>
        <p:spPr bwMode="auto">
          <a:xfrm rot="16200000">
            <a:off x="7661275" y="4832350"/>
            <a:ext cx="2657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Slide credit: Kristen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Grauman</a:t>
            </a:r>
            <a:endParaRPr kumimoji="0" lang="de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12-Oct-17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7DC490-98B8-074B-BB30-37775A2447E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Harris Detector: Properties</a:t>
            </a:r>
            <a:endParaRPr lang="de-CH" dirty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invariance</a:t>
            </a:r>
          </a:p>
          <a:p>
            <a:r>
              <a:rPr lang="en-US" dirty="0"/>
              <a:t>Rotation invariance</a:t>
            </a:r>
          </a:p>
          <a:p>
            <a:r>
              <a:rPr lang="en-US" dirty="0"/>
              <a:t>Scale invariance?</a:t>
            </a:r>
            <a:endParaRPr lang="de-CH" dirty="0"/>
          </a:p>
        </p:txBody>
      </p:sp>
      <p:sp>
        <p:nvSpPr>
          <p:cNvPr id="39" name="Text Box 20"/>
          <p:cNvSpPr txBox="1">
            <a:spLocks noChangeArrowheads="1"/>
          </p:cNvSpPr>
          <p:nvPr/>
        </p:nvSpPr>
        <p:spPr bwMode="auto">
          <a:xfrm>
            <a:off x="2162175" y="5607050"/>
            <a:ext cx="5184775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ot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 invariant to image scale!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Trebuchet MS" pitchFamily="34" charset="0"/>
              <a:ea typeface="+mn-ea"/>
              <a:cs typeface="Times New Roman" pitchFamily="18" charset="0"/>
            </a:endParaRP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312988" y="3656012"/>
            <a:ext cx="442912" cy="434975"/>
            <a:chOff x="7024688" y="3176588"/>
            <a:chExt cx="442912" cy="434975"/>
          </a:xfrm>
        </p:grpSpPr>
        <p:sp>
          <p:nvSpPr>
            <p:cNvPr id="89105" name="Freeform 4"/>
            <p:cNvSpPr>
              <a:spLocks/>
            </p:cNvSpPr>
            <p:nvPr/>
          </p:nvSpPr>
          <p:spPr bwMode="auto">
            <a:xfrm>
              <a:off x="7086600" y="3281363"/>
              <a:ext cx="381000" cy="330200"/>
            </a:xfrm>
            <a:custGeom>
              <a:avLst/>
              <a:gdLst>
                <a:gd name="T0" fmla="*/ 0 w 1728"/>
                <a:gd name="T1" fmla="*/ 2147483647 h 1264"/>
                <a:gd name="T2" fmla="*/ 2147483647 w 1728"/>
                <a:gd name="T3" fmla="*/ 2147483647 h 1264"/>
                <a:gd name="T4" fmla="*/ 2147483647 w 1728"/>
                <a:gd name="T5" fmla="*/ 2147483647 h 1264"/>
                <a:gd name="T6" fmla="*/ 2147483647 w 1728"/>
                <a:gd name="T7" fmla="*/ 2147483647 h 1264"/>
                <a:gd name="T8" fmla="*/ 2147483647 w 1728"/>
                <a:gd name="T9" fmla="*/ 2147483647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106" name="Rectangle 5"/>
            <p:cNvSpPr>
              <a:spLocks noChangeArrowheads="1"/>
            </p:cNvSpPr>
            <p:nvPr/>
          </p:nvSpPr>
          <p:spPr bwMode="auto">
            <a:xfrm>
              <a:off x="7024688" y="3176588"/>
              <a:ext cx="381000" cy="38100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5594350" y="3157537"/>
            <a:ext cx="2819400" cy="2195513"/>
            <a:chOff x="1219200" y="2711450"/>
            <a:chExt cx="2819400" cy="2195513"/>
          </a:xfrm>
        </p:grpSpPr>
        <p:sp>
          <p:nvSpPr>
            <p:cNvPr id="89101" name="Freeform 6"/>
            <p:cNvSpPr>
              <a:spLocks/>
            </p:cNvSpPr>
            <p:nvPr/>
          </p:nvSpPr>
          <p:spPr bwMode="auto">
            <a:xfrm>
              <a:off x="1295400" y="2900363"/>
              <a:ext cx="2743200" cy="2006600"/>
            </a:xfrm>
            <a:custGeom>
              <a:avLst/>
              <a:gdLst>
                <a:gd name="T0" fmla="*/ 0 w 1728"/>
                <a:gd name="T1" fmla="*/ 2147483647 h 1264"/>
                <a:gd name="T2" fmla="*/ 2147483647 w 1728"/>
                <a:gd name="T3" fmla="*/ 2147483647 h 1264"/>
                <a:gd name="T4" fmla="*/ 2147483647 w 1728"/>
                <a:gd name="T5" fmla="*/ 2147483647 h 1264"/>
                <a:gd name="T6" fmla="*/ 2147483647 w 1728"/>
                <a:gd name="T7" fmla="*/ 2147483647 h 1264"/>
                <a:gd name="T8" fmla="*/ 2147483647 w 1728"/>
                <a:gd name="T9" fmla="*/ 2147483647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102" name="Rectangle 7"/>
            <p:cNvSpPr>
              <a:spLocks noChangeArrowheads="1"/>
            </p:cNvSpPr>
            <p:nvPr/>
          </p:nvSpPr>
          <p:spPr bwMode="auto">
            <a:xfrm>
              <a:off x="1219200" y="3459163"/>
              <a:ext cx="381000" cy="38100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103" name="Rectangle 8"/>
            <p:cNvSpPr>
              <a:spLocks noChangeArrowheads="1"/>
            </p:cNvSpPr>
            <p:nvPr/>
          </p:nvSpPr>
          <p:spPr bwMode="auto">
            <a:xfrm>
              <a:off x="1600200" y="2925763"/>
              <a:ext cx="381000" cy="38100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104" name="Rectangle 9"/>
            <p:cNvSpPr>
              <a:spLocks noChangeArrowheads="1"/>
            </p:cNvSpPr>
            <p:nvPr/>
          </p:nvSpPr>
          <p:spPr bwMode="auto">
            <a:xfrm>
              <a:off x="2452688" y="2711450"/>
              <a:ext cx="381000" cy="381000"/>
            </a:xfrm>
            <a:prstGeom prst="rect">
              <a:avLst/>
            </a:prstGeom>
            <a:solidFill>
              <a:srgbClr val="BBE0E3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5" name="AutoShape 10"/>
          <p:cNvSpPr>
            <a:spLocks noChangeArrowheads="1"/>
          </p:cNvSpPr>
          <p:nvPr/>
        </p:nvSpPr>
        <p:spPr bwMode="auto">
          <a:xfrm>
            <a:off x="3476625" y="3448050"/>
            <a:ext cx="1676400" cy="838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BBE0E3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Text Box 11"/>
          <p:cNvSpPr txBox="1">
            <a:spLocks noChangeArrowheads="1"/>
          </p:cNvSpPr>
          <p:nvPr/>
        </p:nvSpPr>
        <p:spPr bwMode="auto">
          <a:xfrm>
            <a:off x="5740400" y="4860925"/>
            <a:ext cx="2590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All points will be classified 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edges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!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7" name="Text Box 12"/>
          <p:cNvSpPr txBox="1">
            <a:spLocks noChangeArrowheads="1"/>
          </p:cNvSpPr>
          <p:nvPr/>
        </p:nvSpPr>
        <p:spPr bwMode="auto">
          <a:xfrm>
            <a:off x="1849438" y="4860925"/>
            <a:ext cx="1371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+mn-ea"/>
                <a:cs typeface="Times New Roman" pitchFamily="18" charset="0"/>
              </a:rPr>
              <a:t>Corner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 rot="16200000">
            <a:off x="7661275" y="4832350"/>
            <a:ext cx="2657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Slide credit: Kristen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Arial" panose="020B0604020202020204" pitchFamily="34" charset="0"/>
              </a:rPr>
              <a:t>Grauman</a:t>
            </a:r>
            <a:endParaRPr kumimoji="0" lang="de-CH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12-Oct-17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7DC490-98B8-074B-BB30-37775A2447E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1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5" grpId="0" animBg="1"/>
      <p:bldP spid="56" grpId="0"/>
      <p:bldP spid="5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How can we detect </a:t>
            </a:r>
            <a:r>
              <a:rPr lang="en-US" b="1"/>
              <a:t>scale invariant </a:t>
            </a:r>
            <a:r>
              <a:rPr lang="en-US"/>
              <a:t>interest points?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/>
              <a:t>How to cope with transformations?</a:t>
            </a:r>
          </a:p>
        </p:txBody>
      </p:sp>
      <p:sp>
        <p:nvSpPr>
          <p:cNvPr id="14745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Exhaustive search</a:t>
            </a:r>
          </a:p>
          <a:p>
            <a:pPr eaLnBrk="1" hangingPunct="1">
              <a:defRPr/>
            </a:pPr>
            <a:r>
              <a:rPr lang="en-US"/>
              <a:t>Invariance</a:t>
            </a:r>
          </a:p>
          <a:p>
            <a:pPr eaLnBrk="1" hangingPunct="1">
              <a:defRPr/>
            </a:pPr>
            <a:r>
              <a:rPr lang="en-US"/>
              <a:t>Robustness</a:t>
            </a:r>
          </a:p>
          <a:p>
            <a:pPr lvl="1" eaLnBrk="1" hangingPunct="1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Exhaustive search</a:t>
            </a:r>
          </a:p>
        </p:txBody>
      </p:sp>
      <p:sp>
        <p:nvSpPr>
          <p:cNvPr id="13926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Multi-scale approach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186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46325" y="2890838"/>
            <a:ext cx="73025" cy="73025"/>
            <a:chOff x="1292" y="2205"/>
            <a:chExt cx="46" cy="46"/>
          </a:xfrm>
        </p:grpSpPr>
        <p:sp>
          <p:nvSpPr>
            <p:cNvPr id="139271" name="Line 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72" name="Line 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778125" y="4114800"/>
            <a:ext cx="73025" cy="73025"/>
            <a:chOff x="1292" y="2205"/>
            <a:chExt cx="46" cy="46"/>
          </a:xfrm>
        </p:grpSpPr>
        <p:sp>
          <p:nvSpPr>
            <p:cNvPr id="139274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75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98850" y="2817813"/>
            <a:ext cx="73025" cy="73025"/>
            <a:chOff x="1292" y="2205"/>
            <a:chExt cx="46" cy="46"/>
          </a:xfrm>
        </p:grpSpPr>
        <p:sp>
          <p:nvSpPr>
            <p:cNvPr id="139277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78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965575" y="2927350"/>
            <a:ext cx="73025" cy="73025"/>
            <a:chOff x="1292" y="2205"/>
            <a:chExt cx="46" cy="46"/>
          </a:xfrm>
        </p:grpSpPr>
        <p:sp>
          <p:nvSpPr>
            <p:cNvPr id="139280" name="Line 1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81" name="Line 1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930650" y="3898900"/>
            <a:ext cx="73025" cy="73025"/>
            <a:chOff x="1292" y="2205"/>
            <a:chExt cx="46" cy="46"/>
          </a:xfrm>
        </p:grpSpPr>
        <p:sp>
          <p:nvSpPr>
            <p:cNvPr id="139283" name="Line 1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84" name="Line 2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3822700" y="4619625"/>
            <a:ext cx="73025" cy="73025"/>
            <a:chOff x="1292" y="2205"/>
            <a:chExt cx="46" cy="46"/>
          </a:xfrm>
        </p:grpSpPr>
        <p:sp>
          <p:nvSpPr>
            <p:cNvPr id="139286" name="Line 2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87" name="Line 2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139289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90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139292" name="Line 2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93" name="Line 2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139295" name="Line 3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96" name="Line 3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139298" name="Line 3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299" name="Line 3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139301" name="Line 3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302" name="Line 3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139304" name="Line 4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305" name="Line 4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pic>
        <p:nvPicPr>
          <p:cNvPr id="59410" name="Picture 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9411" name="Picture 4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03888" y="5481638"/>
            <a:ext cx="812800" cy="8270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2706688" y="2779713"/>
            <a:ext cx="73025" cy="73025"/>
            <a:chOff x="1292" y="2205"/>
            <a:chExt cx="46" cy="46"/>
          </a:xfrm>
        </p:grpSpPr>
        <p:sp>
          <p:nvSpPr>
            <p:cNvPr id="139309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310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9311" name="Rectangle 47"/>
          <p:cNvSpPr>
            <a:spLocks noChangeArrowheads="1"/>
          </p:cNvSpPr>
          <p:nvPr/>
        </p:nvSpPr>
        <p:spPr bwMode="auto">
          <a:xfrm>
            <a:off x="241776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grpSp>
        <p:nvGrpSpPr>
          <p:cNvPr id="15" name="Group 48"/>
          <p:cNvGrpSpPr>
            <a:grpSpLocks/>
          </p:cNvGrpSpPr>
          <p:nvPr/>
        </p:nvGrpSpPr>
        <p:grpSpPr bwMode="auto">
          <a:xfrm>
            <a:off x="5508625" y="3173413"/>
            <a:ext cx="73025" cy="73025"/>
            <a:chOff x="1292" y="2205"/>
            <a:chExt cx="46" cy="46"/>
          </a:xfrm>
        </p:grpSpPr>
        <p:sp>
          <p:nvSpPr>
            <p:cNvPr id="139313" name="Line 4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9314" name="Line 5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9315" name="Rectangle 51"/>
          <p:cNvSpPr>
            <a:spLocks noChangeArrowheads="1"/>
          </p:cNvSpPr>
          <p:nvPr/>
        </p:nvSpPr>
        <p:spPr bwMode="auto">
          <a:xfrm>
            <a:off x="5219700" y="28892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sp>
        <p:nvSpPr>
          <p:cNvPr id="52" name="Text Box 6"/>
          <p:cNvSpPr txBox="1">
            <a:spLocks noChangeArrowheads="1"/>
          </p:cNvSpPr>
          <p:nvPr/>
        </p:nvSpPr>
        <p:spPr bwMode="auto">
          <a:xfrm>
            <a:off x="0" y="6583363"/>
            <a:ext cx="5638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from T. </a:t>
            </a:r>
            <a:r>
              <a:rPr lang="en-US" sz="1200" dirty="0" err="1">
                <a:solidFill>
                  <a:srgbClr val="000000"/>
                </a:solidFill>
              </a:rPr>
              <a:t>Tuytelaars</a:t>
            </a:r>
            <a:r>
              <a:rPr lang="en-US" sz="1200" dirty="0">
                <a:solidFill>
                  <a:srgbClr val="000000"/>
                </a:solidFill>
              </a:rPr>
              <a:t> ECCV 2006 tutorial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Exhaustive search</a:t>
            </a:r>
          </a:p>
        </p:txBody>
      </p:sp>
      <p:sp>
        <p:nvSpPr>
          <p:cNvPr id="1351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Multi-scale approach</a:t>
            </a:r>
          </a:p>
          <a:p>
            <a:pPr eaLnBrk="1" hangingPunct="1">
              <a:defRPr/>
            </a:pPr>
            <a:endParaRPr lang="en-US">
              <a:solidFill>
                <a:srgbClr val="FFFF66"/>
              </a:solidFill>
            </a:endParaRPr>
          </a:p>
        </p:txBody>
      </p:sp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5175" name="Line 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76" name="Line 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5178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79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5181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82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5184" name="Line 1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85" name="Line 1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5187" name="Line 1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88" name="Line 2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5190" name="Line 2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191" name="Line 2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pic>
        <p:nvPicPr>
          <p:cNvPr id="60427" name="Picture 4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5213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14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5215" name="Rectangle 4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0430" name="Picture 5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503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6292850" y="2674938"/>
            <a:ext cx="73025" cy="73025"/>
            <a:chOff x="1292" y="2205"/>
            <a:chExt cx="46" cy="46"/>
          </a:xfrm>
        </p:grpSpPr>
        <p:sp>
          <p:nvSpPr>
            <p:cNvPr id="135222" name="Line 5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23" name="Line 5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0" name="Group 56"/>
          <p:cNvGrpSpPr>
            <a:grpSpLocks/>
          </p:cNvGrpSpPr>
          <p:nvPr/>
        </p:nvGrpSpPr>
        <p:grpSpPr bwMode="auto">
          <a:xfrm>
            <a:off x="5500688" y="3935413"/>
            <a:ext cx="73025" cy="73025"/>
            <a:chOff x="1292" y="2205"/>
            <a:chExt cx="46" cy="46"/>
          </a:xfrm>
        </p:grpSpPr>
        <p:sp>
          <p:nvSpPr>
            <p:cNvPr id="135225" name="Line 5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26" name="Line 5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1" name="Group 59"/>
          <p:cNvGrpSpPr>
            <a:grpSpLocks/>
          </p:cNvGrpSpPr>
          <p:nvPr/>
        </p:nvGrpSpPr>
        <p:grpSpPr bwMode="auto">
          <a:xfrm>
            <a:off x="6148388" y="2962275"/>
            <a:ext cx="73025" cy="73025"/>
            <a:chOff x="1292" y="2205"/>
            <a:chExt cx="46" cy="46"/>
          </a:xfrm>
        </p:grpSpPr>
        <p:sp>
          <p:nvSpPr>
            <p:cNvPr id="135228" name="Line 6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29" name="Line 6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2" name="Group 62"/>
          <p:cNvGrpSpPr>
            <a:grpSpLocks/>
          </p:cNvGrpSpPr>
          <p:nvPr/>
        </p:nvGrpSpPr>
        <p:grpSpPr bwMode="auto">
          <a:xfrm>
            <a:off x="6653213" y="3430588"/>
            <a:ext cx="73025" cy="73025"/>
            <a:chOff x="1292" y="2205"/>
            <a:chExt cx="46" cy="46"/>
          </a:xfrm>
        </p:grpSpPr>
        <p:sp>
          <p:nvSpPr>
            <p:cNvPr id="135231" name="Line 6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32" name="Line 6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3" name="Group 65"/>
          <p:cNvGrpSpPr>
            <a:grpSpLocks/>
          </p:cNvGrpSpPr>
          <p:nvPr/>
        </p:nvGrpSpPr>
        <p:grpSpPr bwMode="auto">
          <a:xfrm>
            <a:off x="6869113" y="4222750"/>
            <a:ext cx="73025" cy="73025"/>
            <a:chOff x="1292" y="2205"/>
            <a:chExt cx="46" cy="46"/>
          </a:xfrm>
        </p:grpSpPr>
        <p:sp>
          <p:nvSpPr>
            <p:cNvPr id="135234" name="Line 6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35" name="Line 6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7121525" y="3359150"/>
            <a:ext cx="73025" cy="73025"/>
            <a:chOff x="1292" y="2205"/>
            <a:chExt cx="46" cy="46"/>
          </a:xfrm>
        </p:grpSpPr>
        <p:sp>
          <p:nvSpPr>
            <p:cNvPr id="135237" name="Line 6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38" name="Line 7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5" name="Group 71"/>
          <p:cNvGrpSpPr>
            <a:grpSpLocks/>
          </p:cNvGrpSpPr>
          <p:nvPr/>
        </p:nvGrpSpPr>
        <p:grpSpPr bwMode="auto">
          <a:xfrm>
            <a:off x="5502275" y="3173413"/>
            <a:ext cx="73025" cy="73025"/>
            <a:chOff x="1292" y="2205"/>
            <a:chExt cx="46" cy="46"/>
          </a:xfrm>
        </p:grpSpPr>
        <p:sp>
          <p:nvSpPr>
            <p:cNvPr id="135240" name="Line 7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5241" name="Line 7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5242" name="Rectangle 74"/>
          <p:cNvSpPr>
            <a:spLocks noChangeArrowheads="1"/>
          </p:cNvSpPr>
          <p:nvPr/>
        </p:nvSpPr>
        <p:spPr bwMode="auto">
          <a:xfrm>
            <a:off x="5140325" y="2781300"/>
            <a:ext cx="792163" cy="828675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0439" name="Picture 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45150" y="5335588"/>
            <a:ext cx="908050" cy="9731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Exhaustive search</a:t>
            </a: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Multi-scale approach</a:t>
            </a:r>
          </a:p>
          <a:p>
            <a:pPr eaLnBrk="1" hangingPunct="1">
              <a:defRPr/>
            </a:pPr>
            <a:endParaRPr lang="en-US"/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6198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199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6201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02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6204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05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6207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08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6210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11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6213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14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pic>
        <p:nvPicPr>
          <p:cNvPr id="6145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6217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18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6219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1454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4503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292850" y="2674938"/>
            <a:ext cx="73025" cy="73025"/>
            <a:chOff x="1292" y="2205"/>
            <a:chExt cx="46" cy="46"/>
          </a:xfrm>
        </p:grpSpPr>
        <p:sp>
          <p:nvSpPr>
            <p:cNvPr id="136222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23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500688" y="3935413"/>
            <a:ext cx="73025" cy="73025"/>
            <a:chOff x="1292" y="2205"/>
            <a:chExt cx="46" cy="46"/>
          </a:xfrm>
        </p:grpSpPr>
        <p:sp>
          <p:nvSpPr>
            <p:cNvPr id="136225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26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6148388" y="2962275"/>
            <a:ext cx="73025" cy="73025"/>
            <a:chOff x="1292" y="2205"/>
            <a:chExt cx="46" cy="46"/>
          </a:xfrm>
        </p:grpSpPr>
        <p:sp>
          <p:nvSpPr>
            <p:cNvPr id="136228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29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6653213" y="3430588"/>
            <a:ext cx="73025" cy="73025"/>
            <a:chOff x="1292" y="2205"/>
            <a:chExt cx="46" cy="46"/>
          </a:xfrm>
        </p:grpSpPr>
        <p:sp>
          <p:nvSpPr>
            <p:cNvPr id="136231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32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6869113" y="4222750"/>
            <a:ext cx="73025" cy="73025"/>
            <a:chOff x="1292" y="2205"/>
            <a:chExt cx="46" cy="46"/>
          </a:xfrm>
        </p:grpSpPr>
        <p:sp>
          <p:nvSpPr>
            <p:cNvPr id="136234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35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7121525" y="3359150"/>
            <a:ext cx="73025" cy="73025"/>
            <a:chOff x="1292" y="2205"/>
            <a:chExt cx="46" cy="46"/>
          </a:xfrm>
        </p:grpSpPr>
        <p:sp>
          <p:nvSpPr>
            <p:cNvPr id="136237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38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5502275" y="3173413"/>
            <a:ext cx="73025" cy="73025"/>
            <a:chOff x="1292" y="2205"/>
            <a:chExt cx="46" cy="46"/>
          </a:xfrm>
        </p:grpSpPr>
        <p:sp>
          <p:nvSpPr>
            <p:cNvPr id="136240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6241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6242" name="Rectangle 50"/>
          <p:cNvSpPr>
            <a:spLocks noChangeArrowheads="1"/>
          </p:cNvSpPr>
          <p:nvPr/>
        </p:nvSpPr>
        <p:spPr bwMode="auto">
          <a:xfrm>
            <a:off x="5032375" y="2673350"/>
            <a:ext cx="1044575" cy="1044575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1463" name="Picture 5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75300" y="5300663"/>
            <a:ext cx="1077913" cy="1152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Exhaustive search</a:t>
            </a:r>
          </a:p>
        </p:txBody>
      </p:sp>
      <p:sp>
        <p:nvSpPr>
          <p:cNvPr id="13721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Multi-scale approach</a:t>
            </a:r>
          </a:p>
          <a:p>
            <a:pPr eaLnBrk="1" hangingPunct="1">
              <a:defRPr/>
            </a:pPr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137222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23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13722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2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137228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29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137231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32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137234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35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137237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38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pic>
        <p:nvPicPr>
          <p:cNvPr id="62475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137241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42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7243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2478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137246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47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505450" y="3176588"/>
            <a:ext cx="73025" cy="73025"/>
            <a:chOff x="1292" y="2205"/>
            <a:chExt cx="46" cy="46"/>
          </a:xfrm>
        </p:grpSpPr>
        <p:sp>
          <p:nvSpPr>
            <p:cNvPr id="137249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50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137252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53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137255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56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137258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59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137261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62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137264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137265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137266" name="Rectangle 50"/>
          <p:cNvSpPr>
            <a:spLocks noChangeArrowheads="1"/>
          </p:cNvSpPr>
          <p:nvPr/>
        </p:nvSpPr>
        <p:spPr bwMode="auto">
          <a:xfrm>
            <a:off x="4930775" y="2601913"/>
            <a:ext cx="1189038" cy="1223962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62487" name="Picture 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7650" y="5121275"/>
            <a:ext cx="1439863" cy="14398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Invariance</a:t>
            </a:r>
          </a:p>
        </p:txBody>
      </p:sp>
      <p:sp>
        <p:nvSpPr>
          <p:cNvPr id="2426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Extract patch from each image individually</a:t>
            </a:r>
          </a:p>
          <a:p>
            <a:pPr eaLnBrk="1" hangingPunct="1">
              <a:defRPr/>
            </a:pPr>
            <a:endParaRPr lang="en-US"/>
          </a:p>
        </p:txBody>
      </p:sp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386013"/>
            <a:ext cx="2370137" cy="24114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39975" y="2890838"/>
            <a:ext cx="73025" cy="73025"/>
            <a:chOff x="1292" y="2205"/>
            <a:chExt cx="46" cy="46"/>
          </a:xfrm>
        </p:grpSpPr>
        <p:sp>
          <p:nvSpPr>
            <p:cNvPr id="242694" name="Line 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695" name="Line 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771775" y="4114800"/>
            <a:ext cx="73025" cy="73025"/>
            <a:chOff x="1292" y="2205"/>
            <a:chExt cx="46" cy="46"/>
          </a:xfrm>
        </p:grpSpPr>
        <p:sp>
          <p:nvSpPr>
            <p:cNvPr id="242697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698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3492500" y="2817813"/>
            <a:ext cx="73025" cy="73025"/>
            <a:chOff x="1292" y="2205"/>
            <a:chExt cx="46" cy="46"/>
          </a:xfrm>
        </p:grpSpPr>
        <p:sp>
          <p:nvSpPr>
            <p:cNvPr id="242700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01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3959225" y="2927350"/>
            <a:ext cx="73025" cy="73025"/>
            <a:chOff x="1292" y="2205"/>
            <a:chExt cx="46" cy="46"/>
          </a:xfrm>
        </p:grpSpPr>
        <p:sp>
          <p:nvSpPr>
            <p:cNvPr id="242703" name="Line 1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04" name="Line 1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924300" y="3898900"/>
            <a:ext cx="73025" cy="73025"/>
            <a:chOff x="1292" y="2205"/>
            <a:chExt cx="46" cy="46"/>
          </a:xfrm>
        </p:grpSpPr>
        <p:sp>
          <p:nvSpPr>
            <p:cNvPr id="242706" name="Line 1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07" name="Line 1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816350" y="4619625"/>
            <a:ext cx="73025" cy="73025"/>
            <a:chOff x="1292" y="2205"/>
            <a:chExt cx="46" cy="46"/>
          </a:xfrm>
        </p:grpSpPr>
        <p:sp>
          <p:nvSpPr>
            <p:cNvPr id="242709" name="Line 2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10" name="Line 2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pic>
        <p:nvPicPr>
          <p:cNvPr id="24271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9363" y="5445125"/>
            <a:ext cx="828675" cy="8286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700338" y="2779713"/>
            <a:ext cx="73025" cy="73025"/>
            <a:chOff x="1292" y="2205"/>
            <a:chExt cx="46" cy="46"/>
          </a:xfrm>
        </p:grpSpPr>
        <p:sp>
          <p:nvSpPr>
            <p:cNvPr id="242713" name="Line 2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14" name="Line 2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242715" name="Rectangle 27"/>
          <p:cNvSpPr>
            <a:spLocks noChangeArrowheads="1"/>
          </p:cNvSpPr>
          <p:nvPr/>
        </p:nvSpPr>
        <p:spPr bwMode="auto">
          <a:xfrm>
            <a:off x="2411413" y="2495550"/>
            <a:ext cx="612775" cy="646113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242716" name="Picture 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1388" y="2386013"/>
            <a:ext cx="2484437" cy="2397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299200" y="2674938"/>
            <a:ext cx="73025" cy="73025"/>
            <a:chOff x="1292" y="2205"/>
            <a:chExt cx="46" cy="46"/>
          </a:xfrm>
        </p:grpSpPr>
        <p:sp>
          <p:nvSpPr>
            <p:cNvPr id="242718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19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0" name="Group 32"/>
          <p:cNvGrpSpPr>
            <a:grpSpLocks/>
          </p:cNvGrpSpPr>
          <p:nvPr/>
        </p:nvGrpSpPr>
        <p:grpSpPr bwMode="auto">
          <a:xfrm>
            <a:off x="5505450" y="3176588"/>
            <a:ext cx="73025" cy="73025"/>
            <a:chOff x="1292" y="2205"/>
            <a:chExt cx="46" cy="46"/>
          </a:xfrm>
        </p:grpSpPr>
        <p:sp>
          <p:nvSpPr>
            <p:cNvPr id="242721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22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5507038" y="3935413"/>
            <a:ext cx="73025" cy="73025"/>
            <a:chOff x="1292" y="2205"/>
            <a:chExt cx="46" cy="46"/>
          </a:xfrm>
        </p:grpSpPr>
        <p:sp>
          <p:nvSpPr>
            <p:cNvPr id="242724" name="Line 36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25" name="Line 37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6154738" y="2962275"/>
            <a:ext cx="73025" cy="73025"/>
            <a:chOff x="1292" y="2205"/>
            <a:chExt cx="46" cy="46"/>
          </a:xfrm>
        </p:grpSpPr>
        <p:sp>
          <p:nvSpPr>
            <p:cNvPr id="242727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28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3" name="Group 41"/>
          <p:cNvGrpSpPr>
            <a:grpSpLocks/>
          </p:cNvGrpSpPr>
          <p:nvPr/>
        </p:nvGrpSpPr>
        <p:grpSpPr bwMode="auto">
          <a:xfrm>
            <a:off x="6659563" y="3430588"/>
            <a:ext cx="73025" cy="73025"/>
            <a:chOff x="1292" y="2205"/>
            <a:chExt cx="46" cy="46"/>
          </a:xfrm>
        </p:grpSpPr>
        <p:sp>
          <p:nvSpPr>
            <p:cNvPr id="242730" name="Line 4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31" name="Line 4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4" name="Group 44"/>
          <p:cNvGrpSpPr>
            <a:grpSpLocks/>
          </p:cNvGrpSpPr>
          <p:nvPr/>
        </p:nvGrpSpPr>
        <p:grpSpPr bwMode="auto">
          <a:xfrm>
            <a:off x="6875463" y="4222750"/>
            <a:ext cx="73025" cy="73025"/>
            <a:chOff x="1292" y="2205"/>
            <a:chExt cx="46" cy="46"/>
          </a:xfrm>
        </p:grpSpPr>
        <p:sp>
          <p:nvSpPr>
            <p:cNvPr id="242733" name="Line 45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34" name="Line 46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7127875" y="3359150"/>
            <a:ext cx="73025" cy="73025"/>
            <a:chOff x="1292" y="2205"/>
            <a:chExt cx="46" cy="46"/>
          </a:xfrm>
        </p:grpSpPr>
        <p:sp>
          <p:nvSpPr>
            <p:cNvPr id="242736" name="Line 4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242737" name="Line 4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sp>
        <p:nvSpPr>
          <p:cNvPr id="242738" name="Rectangle 50"/>
          <p:cNvSpPr>
            <a:spLocks noChangeArrowheads="1"/>
          </p:cNvSpPr>
          <p:nvPr/>
        </p:nvSpPr>
        <p:spPr bwMode="auto">
          <a:xfrm>
            <a:off x="4930775" y="2601913"/>
            <a:ext cx="1189038" cy="1223962"/>
          </a:xfrm>
          <a:prstGeom prst="rect">
            <a:avLst/>
          </a:prstGeom>
          <a:noFill/>
          <a:ln w="254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pic>
        <p:nvPicPr>
          <p:cNvPr id="242739" name="Picture 5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7650" y="5121275"/>
            <a:ext cx="1439863" cy="14398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242740" name="Line 52"/>
          <p:cNvSpPr>
            <a:spLocks noChangeShapeType="1"/>
          </p:cNvSpPr>
          <p:nvPr/>
        </p:nvSpPr>
        <p:spPr bwMode="auto">
          <a:xfrm>
            <a:off x="4643438" y="2060575"/>
            <a:ext cx="0" cy="4797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715" grpId="0" animBg="1"/>
      <p:bldP spid="242715" grpId="1" animBg="1"/>
      <p:bldP spid="2427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ru-RU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pPr eaLnBrk="1" hangingPunct="1"/>
            <a:r>
              <a:rPr lang="en-US" sz="2400"/>
              <a:t>Solution:</a:t>
            </a:r>
          </a:p>
          <a:p>
            <a:pPr lvl="1" eaLnBrk="1" hangingPunct="1"/>
            <a:r>
              <a:rPr lang="en-US" sz="2400"/>
              <a:t>Design a function on the region, which is “scale invariant” (</a:t>
            </a:r>
            <a:r>
              <a:rPr lang="en-US" sz="2400" i="1"/>
              <a:t>the same for corresponding regions, even if they are at different scales</a:t>
            </a:r>
            <a:r>
              <a:rPr lang="en-US" sz="2400"/>
              <a:t>)</a:t>
            </a:r>
            <a:br>
              <a:rPr lang="en-US" sz="2400"/>
            </a:br>
            <a:br>
              <a:rPr lang="en-US" sz="2400"/>
            </a:br>
            <a:endParaRPr lang="en-US" sz="2400"/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2057400" y="2819400"/>
            <a:ext cx="6096000" cy="70167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Example</a:t>
            </a:r>
            <a:r>
              <a:rPr lang="en-US" sz="2000">
                <a:solidFill>
                  <a:srgbClr val="000000"/>
                </a:solidFill>
                <a:cs typeface="Times New Roman" pitchFamily="18" charset="0"/>
              </a:rPr>
              <a:t>: average intensity. For corresponding regions (even of different sizes) it will be the same.</a:t>
            </a:r>
            <a:endParaRPr lang="ru-RU" sz="200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97313" y="5089525"/>
            <a:ext cx="1284287" cy="625475"/>
            <a:chOff x="2455" y="2342"/>
            <a:chExt cx="809" cy="394"/>
          </a:xfrm>
        </p:grpSpPr>
        <p:sp>
          <p:nvSpPr>
            <p:cNvPr id="101397" name="AutoShape 6"/>
            <p:cNvSpPr>
              <a:spLocks noChangeArrowheads="1"/>
            </p:cNvSpPr>
            <p:nvPr/>
          </p:nvSpPr>
          <p:spPr bwMode="auto">
            <a:xfrm>
              <a:off x="2688" y="2544"/>
              <a:ext cx="384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8" name="Text Box 7"/>
            <p:cNvSpPr txBox="1">
              <a:spLocks noChangeArrowheads="1"/>
            </p:cNvSpPr>
            <p:nvPr/>
          </p:nvSpPr>
          <p:spPr bwMode="auto">
            <a:xfrm>
              <a:off x="2455" y="2342"/>
              <a:ext cx="8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scale = 1/2</a:t>
              </a:r>
              <a:endParaRPr lang="ru-RU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685800" y="3505200"/>
            <a:ext cx="731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>
                <a:solidFill>
                  <a:srgbClr val="000000"/>
                </a:solidFill>
                <a:cs typeface="Times New Roman" pitchFamily="18" charset="0"/>
              </a:rPr>
              <a:t>For a point in one image, we can consider it as a function of region size (patch width) </a:t>
            </a:r>
            <a:br>
              <a:rPr lang="en-US" sz="2400">
                <a:solidFill>
                  <a:srgbClr val="000000"/>
                </a:solidFill>
                <a:cs typeface="Times New Roman" pitchFamily="18" charset="0"/>
              </a:rPr>
            </a:br>
            <a:endParaRPr lang="en-US" sz="240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6200" y="4621213"/>
            <a:ext cx="3676650" cy="2024062"/>
            <a:chOff x="48" y="3055"/>
            <a:chExt cx="2316" cy="1275"/>
          </a:xfrm>
        </p:grpSpPr>
        <p:sp>
          <p:nvSpPr>
            <p:cNvPr id="101391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2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93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94" name="Text Box 13"/>
            <p:cNvSpPr txBox="1">
              <a:spLocks noChangeArrowheads="1"/>
            </p:cNvSpPr>
            <p:nvPr/>
          </p:nvSpPr>
          <p:spPr bwMode="auto">
            <a:xfrm>
              <a:off x="1552" y="4080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95" name="Text Box 14"/>
            <p:cNvSpPr txBox="1">
              <a:spLocks noChangeArrowheads="1"/>
            </p:cNvSpPr>
            <p:nvPr/>
          </p:nvSpPr>
          <p:spPr bwMode="auto">
            <a:xfrm>
              <a:off x="1348" y="3055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96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391150" y="4632325"/>
            <a:ext cx="3676650" cy="1997075"/>
            <a:chOff x="3396" y="3072"/>
            <a:chExt cx="2316" cy="1258"/>
          </a:xfrm>
        </p:grpSpPr>
        <p:sp>
          <p:nvSpPr>
            <p:cNvPr id="101385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86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387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88" name="Text Box 20"/>
            <p:cNvSpPr txBox="1">
              <a:spLocks noChangeArrowheads="1"/>
            </p:cNvSpPr>
            <p:nvPr/>
          </p:nvSpPr>
          <p:spPr bwMode="auto">
            <a:xfrm>
              <a:off x="4900" y="4080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89" name="Text Box 21"/>
            <p:cNvSpPr txBox="1">
              <a:spLocks noChangeArrowheads="1"/>
            </p:cNvSpPr>
            <p:nvPr/>
          </p:nvSpPr>
          <p:spPr bwMode="auto">
            <a:xfrm>
              <a:off x="4804" y="3103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390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42 w 1632"/>
                <a:gd name="T3" fmla="*/ 40 h 568"/>
                <a:gd name="T4" fmla="*/ 136 w 1632"/>
                <a:gd name="T5" fmla="*/ 328 h 568"/>
                <a:gd name="T6" fmla="*/ 206 w 1632"/>
                <a:gd name="T7" fmla="*/ 472 h 568"/>
                <a:gd name="T8" fmla="*/ 24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  <a:endParaRPr lang="ru-RU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5800" y="1600200"/>
            <a:ext cx="7486650" cy="2660650"/>
            <a:chOff x="516" y="2164"/>
            <a:chExt cx="4716" cy="1676"/>
          </a:xfrm>
        </p:grpSpPr>
        <p:pic>
          <p:nvPicPr>
            <p:cNvPr id="65541" name="Picture 5" descr="image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6" y="2164"/>
              <a:ext cx="231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42" name="Picture 6" descr="imag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16" y="2164"/>
              <a:ext cx="231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540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5800" y="4419599"/>
            <a:ext cx="7772400" cy="1223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need to match (align) images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methods sensitive to occlusion, lighting, parallax effects.  So look for local features that match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well.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How would you do it by eye?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ru-RU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/>
              <a:t>Common approach: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97313" y="5013325"/>
            <a:ext cx="1284287" cy="625475"/>
            <a:chOff x="2455" y="2342"/>
            <a:chExt cx="809" cy="394"/>
          </a:xfrm>
        </p:grpSpPr>
        <p:sp>
          <p:nvSpPr>
            <p:cNvPr id="102430" name="AutoShape 5"/>
            <p:cNvSpPr>
              <a:spLocks noChangeArrowheads="1"/>
            </p:cNvSpPr>
            <p:nvPr/>
          </p:nvSpPr>
          <p:spPr bwMode="auto">
            <a:xfrm>
              <a:off x="2688" y="2544"/>
              <a:ext cx="384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31" name="Text Box 6"/>
            <p:cNvSpPr txBox="1">
              <a:spLocks noChangeArrowheads="1"/>
            </p:cNvSpPr>
            <p:nvPr/>
          </p:nvSpPr>
          <p:spPr bwMode="auto">
            <a:xfrm>
              <a:off x="2455" y="2342"/>
              <a:ext cx="8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</a:rPr>
                <a:t>scale = 1/2</a:t>
              </a:r>
              <a:endParaRPr lang="ru-RU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6200" y="4545013"/>
            <a:ext cx="3676650" cy="2024062"/>
            <a:chOff x="48" y="3055"/>
            <a:chExt cx="2316" cy="1275"/>
          </a:xfrm>
        </p:grpSpPr>
        <p:sp>
          <p:nvSpPr>
            <p:cNvPr id="102424" name="Line 8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5" name="Line 9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6" name="Text Box 10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7" name="Text Box 11"/>
            <p:cNvSpPr txBox="1">
              <a:spLocks noChangeArrowheads="1"/>
            </p:cNvSpPr>
            <p:nvPr/>
          </p:nvSpPr>
          <p:spPr bwMode="auto">
            <a:xfrm>
              <a:off x="1552" y="4080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8" name="Text Box 12"/>
            <p:cNvSpPr txBox="1">
              <a:spLocks noChangeArrowheads="1"/>
            </p:cNvSpPr>
            <p:nvPr/>
          </p:nvSpPr>
          <p:spPr bwMode="auto">
            <a:xfrm>
              <a:off x="1348" y="3055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9" name="Freeform 13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391150" y="4556125"/>
            <a:ext cx="3676650" cy="1997075"/>
            <a:chOff x="3396" y="3072"/>
            <a:chExt cx="2316" cy="1258"/>
          </a:xfrm>
        </p:grpSpPr>
        <p:sp>
          <p:nvSpPr>
            <p:cNvPr id="102418" name="Line 15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9" name="Line 16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20" name="Text Box 17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1" name="Text Box 18"/>
            <p:cNvSpPr txBox="1">
              <a:spLocks noChangeArrowheads="1"/>
            </p:cNvSpPr>
            <p:nvPr/>
          </p:nvSpPr>
          <p:spPr bwMode="auto">
            <a:xfrm>
              <a:off x="4900" y="4080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2" name="Text Box 19"/>
            <p:cNvSpPr txBox="1">
              <a:spLocks noChangeArrowheads="1"/>
            </p:cNvSpPr>
            <p:nvPr/>
          </p:nvSpPr>
          <p:spPr bwMode="auto">
            <a:xfrm>
              <a:off x="4804" y="3103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423" name="Freeform 20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42 w 1632"/>
                <a:gd name="T3" fmla="*/ 40 h 568"/>
                <a:gd name="T4" fmla="*/ 136 w 1632"/>
                <a:gd name="T5" fmla="*/ 328 h 568"/>
                <a:gd name="T6" fmla="*/ 206 w 1632"/>
                <a:gd name="T7" fmla="*/ 472 h 568"/>
                <a:gd name="T8" fmla="*/ 24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6085" name="Oval 21"/>
          <p:cNvSpPr>
            <a:spLocks noChangeArrowheads="1"/>
          </p:cNvSpPr>
          <p:nvPr/>
        </p:nvSpPr>
        <p:spPr bwMode="auto">
          <a:xfrm>
            <a:off x="1295400" y="5029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6086" name="Oval 22"/>
          <p:cNvSpPr>
            <a:spLocks noChangeArrowheads="1"/>
          </p:cNvSpPr>
          <p:nvPr/>
        </p:nvSpPr>
        <p:spPr bwMode="auto">
          <a:xfrm>
            <a:off x="6157913" y="5000625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16087" name="Rectangle 23"/>
          <p:cNvSpPr>
            <a:spLocks noChangeArrowheads="1"/>
          </p:cNvSpPr>
          <p:nvPr/>
        </p:nvSpPr>
        <p:spPr bwMode="auto">
          <a:xfrm>
            <a:off x="1676400" y="1751013"/>
            <a:ext cx="565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Times New Roman" pitchFamily="18" charset="0"/>
              </a:rPr>
              <a:t>Take a local maximum of this function</a:t>
            </a:r>
            <a:endParaRPr lang="ru-RU" sz="240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216088" name="Rectangle 24"/>
          <p:cNvSpPr>
            <a:spLocks noChangeArrowheads="1"/>
          </p:cNvSpPr>
          <p:nvPr/>
        </p:nvSpPr>
        <p:spPr bwMode="auto">
          <a:xfrm>
            <a:off x="1676400" y="2386013"/>
            <a:ext cx="73517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Observation</a:t>
            </a:r>
            <a:r>
              <a:rPr lang="en-US" sz="2400">
                <a:solidFill>
                  <a:srgbClr val="000000"/>
                </a:solidFill>
                <a:cs typeface="Times New Roman" pitchFamily="18" charset="0"/>
              </a:rPr>
              <a:t>: region size, for which the maximum is achieved, should be </a:t>
            </a:r>
            <a:r>
              <a:rPr lang="en-US" sz="2400" i="1">
                <a:solidFill>
                  <a:srgbClr val="000000"/>
                </a:solidFill>
                <a:cs typeface="Times New Roman" pitchFamily="18" charset="0"/>
              </a:rPr>
              <a:t>invariant</a:t>
            </a:r>
            <a:r>
              <a:rPr lang="en-US" sz="2400">
                <a:solidFill>
                  <a:srgbClr val="000000"/>
                </a:solidFill>
                <a:cs typeface="Times New Roman" pitchFamily="18" charset="0"/>
              </a:rPr>
              <a:t> to image scale.</a:t>
            </a:r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219200" y="5181600"/>
            <a:ext cx="404813" cy="1371600"/>
            <a:chOff x="768" y="3456"/>
            <a:chExt cx="255" cy="864"/>
          </a:xfrm>
        </p:grpSpPr>
        <p:sp>
          <p:nvSpPr>
            <p:cNvPr id="102416" name="Line 26"/>
            <p:cNvSpPr>
              <a:spLocks noChangeShapeType="1"/>
            </p:cNvSpPr>
            <p:nvPr/>
          </p:nvSpPr>
          <p:spPr bwMode="auto">
            <a:xfrm>
              <a:off x="864" y="3456"/>
              <a:ext cx="0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7" name="Text Box 27"/>
            <p:cNvSpPr txBox="1">
              <a:spLocks noChangeArrowheads="1"/>
            </p:cNvSpPr>
            <p:nvPr/>
          </p:nvSpPr>
          <p:spPr bwMode="auto">
            <a:xfrm>
              <a:off x="768" y="403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ru-RU" sz="2400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6096000" y="5181600"/>
            <a:ext cx="404813" cy="1371600"/>
            <a:chOff x="3840" y="3456"/>
            <a:chExt cx="255" cy="864"/>
          </a:xfrm>
        </p:grpSpPr>
        <p:sp>
          <p:nvSpPr>
            <p:cNvPr id="102414" name="Line 29"/>
            <p:cNvSpPr>
              <a:spLocks noChangeShapeType="1"/>
            </p:cNvSpPr>
            <p:nvPr/>
          </p:nvSpPr>
          <p:spPr bwMode="auto">
            <a:xfrm>
              <a:off x="3936" y="3456"/>
              <a:ext cx="0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415" name="Text Box 30"/>
            <p:cNvSpPr txBox="1">
              <a:spLocks noChangeArrowheads="1"/>
            </p:cNvSpPr>
            <p:nvPr/>
          </p:nvSpPr>
          <p:spPr bwMode="auto">
            <a:xfrm>
              <a:off x="3840" y="403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2</a:t>
              </a:r>
              <a:endParaRPr lang="ru-RU" sz="2400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6095" name="Text Box 31"/>
          <p:cNvSpPr txBox="1">
            <a:spLocks noChangeArrowheads="1"/>
          </p:cNvSpPr>
          <p:nvPr/>
        </p:nvSpPr>
        <p:spPr bwMode="auto">
          <a:xfrm>
            <a:off x="1447800" y="3352800"/>
            <a:ext cx="7011988" cy="965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Important:</a:t>
            </a: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this scale invariant region size is found in each image </a:t>
            </a:r>
            <a:r>
              <a:rPr lang="en-US" sz="2800">
                <a:solidFill>
                  <a:srgbClr val="333399"/>
                </a:solidFill>
                <a:cs typeface="Times New Roman" pitchFamily="18" charset="0"/>
              </a:rPr>
              <a:t>independently</a:t>
            </a: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!</a:t>
            </a:r>
            <a:endParaRPr lang="ru-RU" sz="2800">
              <a:solidFill>
                <a:srgbClr val="0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85" grpId="0" animBg="1"/>
      <p:bldP spid="216086" grpId="0" animBg="1"/>
      <p:bldP spid="216087" grpId="0" autoUpdateAnimBg="0"/>
      <p:bldP spid="216088" grpId="0" autoUpdateAnimBg="0"/>
      <p:bldP spid="216095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819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8197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54B8D47-62E0-410A-AD0B-2D7C5466E6E0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8198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042988" y="1439863"/>
            <a:ext cx="6842125" cy="3392487"/>
            <a:chOff x="1042988" y="1952625"/>
            <a:chExt cx="6842125" cy="3392350"/>
          </a:xfrm>
        </p:grpSpPr>
        <p:pic>
          <p:nvPicPr>
            <p:cNvPr id="820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5"/>
            <p:cNvSpPr>
              <a:spLocks noChangeArrowheads="1"/>
            </p:cNvSpPr>
            <p:nvPr/>
          </p:nvSpPr>
          <p:spPr bwMode="auto">
            <a:xfrm>
              <a:off x="1871663" y="2565400"/>
              <a:ext cx="215900" cy="21590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8204" name="Rectangle 6"/>
            <p:cNvSpPr>
              <a:spLocks noChangeArrowheads="1"/>
            </p:cNvSpPr>
            <p:nvPr/>
          </p:nvSpPr>
          <p:spPr bwMode="auto">
            <a:xfrm>
              <a:off x="5651500" y="2241550"/>
              <a:ext cx="396875" cy="395288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821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821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820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821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8207" name="Line 13"/>
            <p:cNvSpPr>
              <a:spLocks noChangeShapeType="1"/>
            </p:cNvSpPr>
            <p:nvPr/>
          </p:nvSpPr>
          <p:spPr bwMode="auto">
            <a:xfrm>
              <a:off x="1979613" y="2816225"/>
              <a:ext cx="1116012" cy="20891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8208" name="Line 14"/>
            <p:cNvSpPr>
              <a:spLocks noChangeShapeType="1"/>
            </p:cNvSpPr>
            <p:nvPr/>
          </p:nvSpPr>
          <p:spPr bwMode="auto">
            <a:xfrm flipH="1">
              <a:off x="5616575" y="2673350"/>
              <a:ext cx="250825" cy="226853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aphicFrame>
          <p:nvGraphicFramePr>
            <p:cNvPr id="8194" name="Object 2"/>
            <p:cNvGraphicFramePr>
              <a:graphicFrameLocks noChangeAspect="1"/>
            </p:cNvGraphicFramePr>
            <p:nvPr/>
          </p:nvGraphicFramePr>
          <p:xfrm>
            <a:off x="3008339" y="4946513"/>
            <a:ext cx="3498850" cy="398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6" name="Equation" r:id="rId6" imgW="2120760" imgH="241200" progId="Equation.3">
                    <p:embed/>
                  </p:oleObj>
                </mc:Choice>
                <mc:Fallback>
                  <p:oleObj name="Equation" r:id="rId6" imgW="2120760" imgH="241200" progId="Equation.3">
                    <p:embed/>
                    <p:pic>
                      <p:nvPicPr>
                        <p:cNvPr id="819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8339" y="4946513"/>
                          <a:ext cx="3498850" cy="398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Text Box 16"/>
          <p:cNvSpPr txBox="1">
            <a:spLocks noChangeArrowheads="1"/>
          </p:cNvSpPr>
          <p:nvPr/>
        </p:nvSpPr>
        <p:spPr bwMode="auto">
          <a:xfrm>
            <a:off x="539750" y="5124450"/>
            <a:ext cx="8137525" cy="708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Arial" pitchFamily="34" charset="0"/>
              </a:rPr>
              <a:t>Same </a:t>
            </a:r>
            <a:r>
              <a:rPr lang="pl-PL" sz="2000" b="1">
                <a:solidFill>
                  <a:srgbClr val="000000"/>
                </a:solidFill>
                <a:cs typeface="Arial" pitchFamily="34" charset="0"/>
              </a:rPr>
              <a:t>operator responses if the patch contains the same image up to scale factor</a:t>
            </a:r>
            <a:r>
              <a:rPr lang="en-US" sz="2000" b="1">
                <a:solidFill>
                  <a:srgbClr val="000000"/>
                </a:solidFill>
                <a:cs typeface="Arial" pitchFamily="34" charset="0"/>
              </a:rPr>
              <a:t>.</a:t>
            </a:r>
            <a:endParaRPr lang="en-US" sz="2000" b="1">
              <a:solidFill>
                <a:srgbClr val="000099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922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9222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</p:txBody>
      </p:sp>
      <p:sp>
        <p:nvSpPr>
          <p:cNvPr id="922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F70BF58-EF61-444A-A8D3-5E350FFC8B9E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9224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042988" y="1768475"/>
            <a:ext cx="6846887" cy="4719638"/>
            <a:chOff x="1042988" y="1952625"/>
            <a:chExt cx="6846887" cy="4718932"/>
          </a:xfrm>
        </p:grpSpPr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2093913" y="6390569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0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921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0569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22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9227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8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29" name="Rectangle 8"/>
            <p:cNvSpPr>
              <a:spLocks noChangeArrowheads="1"/>
            </p:cNvSpPr>
            <p:nvPr/>
          </p:nvSpPr>
          <p:spPr bwMode="auto">
            <a:xfrm>
              <a:off x="1906588" y="2601913"/>
              <a:ext cx="144462" cy="142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9242" name="Line 1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9243" name="Line 1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9240" name="Line 1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9241" name="Line 1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9232" name="Picture 1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9233" name="Rectangle 20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aphicFrame>
          <p:nvGraphicFramePr>
            <p:cNvPr id="9219" name="Object 3"/>
            <p:cNvGraphicFramePr>
              <a:graphicFrameLocks noChangeAspect="1"/>
            </p:cNvGraphicFramePr>
            <p:nvPr/>
          </p:nvGraphicFramePr>
          <p:xfrm>
            <a:off x="5953125" y="6336594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1" name="Equation" r:id="rId10" imgW="939600" imgH="241200" progId="Equation.3">
                    <p:embed/>
                  </p:oleObj>
                </mc:Choice>
                <mc:Fallback>
                  <p:oleObj name="Equation" r:id="rId10" imgW="939600" imgH="241200" progId="Equation.3">
                    <p:embed/>
                    <p:pic>
                      <p:nvPicPr>
                        <p:cNvPr id="9219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6594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Rectangle 22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9235" name="Line 16"/>
            <p:cNvSpPr>
              <a:spLocks noChangeShapeType="1"/>
            </p:cNvSpPr>
            <p:nvPr/>
          </p:nvSpPr>
          <p:spPr bwMode="auto">
            <a:xfrm flipH="1">
              <a:off x="1584325" y="2816225"/>
              <a:ext cx="395288" cy="23050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236" name="Rectangle 24"/>
            <p:cNvSpPr>
              <a:spLocks noChangeArrowheads="1"/>
            </p:cNvSpPr>
            <p:nvPr/>
          </p:nvSpPr>
          <p:spPr bwMode="auto">
            <a:xfrm>
              <a:off x="5786438" y="2359025"/>
              <a:ext cx="144462" cy="142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9237" name="Line 25"/>
            <p:cNvSpPr>
              <a:spLocks noChangeShapeType="1"/>
            </p:cNvSpPr>
            <p:nvPr/>
          </p:nvSpPr>
          <p:spPr bwMode="auto">
            <a:xfrm flipH="1">
              <a:off x="5543550" y="2528888"/>
              <a:ext cx="360363" cy="3240087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9238" name="Oval 26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9239" name="Oval 27"/>
            <p:cNvSpPr>
              <a:spLocks noChangeArrowheads="1"/>
            </p:cNvSpPr>
            <p:nvPr/>
          </p:nvSpPr>
          <p:spPr bwMode="auto">
            <a:xfrm>
              <a:off x="5543550" y="5842000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024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10246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  <a:p>
            <a:pPr eaLnBrk="1" hangingPunct="1"/>
            <a:endParaRPr lang="de-CH"/>
          </a:p>
        </p:txBody>
      </p:sp>
      <p:sp>
        <p:nvSpPr>
          <p:cNvPr id="10247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8FEDBBD-03C6-4AE0-992C-6DA7542ECA0D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0248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1042988" y="1766888"/>
            <a:ext cx="6846887" cy="4721225"/>
            <a:chOff x="1042988" y="1952625"/>
            <a:chExt cx="6846887" cy="4720903"/>
          </a:xfrm>
        </p:grpSpPr>
        <p:graphicFrame>
          <p:nvGraphicFramePr>
            <p:cNvPr id="10242" name="Object 2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4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1024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25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0251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52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3" name="Rectangle 7"/>
            <p:cNvSpPr>
              <a:spLocks noChangeArrowheads="1"/>
            </p:cNvSpPr>
            <p:nvPr/>
          </p:nvSpPr>
          <p:spPr bwMode="auto">
            <a:xfrm>
              <a:off x="1871663" y="2573338"/>
              <a:ext cx="190500" cy="2063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0268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0269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0266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0267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0256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0257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5" name="Equation" r:id="rId10" imgW="939600" imgH="241200" progId="Equation.3">
                    <p:embed/>
                  </p:oleObj>
                </mc:Choice>
                <mc:Fallback>
                  <p:oleObj name="Equation" r:id="rId10" imgW="939600" imgH="241200" progId="Equation.3">
                    <p:embed/>
                    <p:pic>
                      <p:nvPicPr>
                        <p:cNvPr id="1024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8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259" name="Line 19"/>
            <p:cNvSpPr>
              <a:spLocks noChangeShapeType="1"/>
            </p:cNvSpPr>
            <p:nvPr/>
          </p:nvSpPr>
          <p:spPr bwMode="auto">
            <a:xfrm flipH="1">
              <a:off x="1619250" y="2816225"/>
              <a:ext cx="360363" cy="216058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auto">
            <a:xfrm>
              <a:off x="5751513" y="2330450"/>
              <a:ext cx="190500" cy="2063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261" name="Line 21"/>
            <p:cNvSpPr>
              <a:spLocks noChangeShapeType="1"/>
            </p:cNvSpPr>
            <p:nvPr/>
          </p:nvSpPr>
          <p:spPr bwMode="auto">
            <a:xfrm flipH="1">
              <a:off x="5688013" y="2528888"/>
              <a:ext cx="215900" cy="2916237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0262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263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264" name="Oval 24"/>
            <p:cNvSpPr>
              <a:spLocks noChangeArrowheads="1"/>
            </p:cNvSpPr>
            <p:nvPr/>
          </p:nvSpPr>
          <p:spPr bwMode="auto">
            <a:xfrm>
              <a:off x="1619250" y="50133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0265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126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11270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  <a:p>
            <a:pPr eaLnBrk="1" hangingPunct="1"/>
            <a:endParaRPr lang="de-CH"/>
          </a:p>
        </p:txBody>
      </p:sp>
      <p:sp>
        <p:nvSpPr>
          <p:cNvPr id="11271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64D9182-D7D8-43ED-A5F9-FDD93D15A792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1272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042988" y="1766888"/>
            <a:ext cx="6846887" cy="4721225"/>
            <a:chOff x="1042988" y="1952625"/>
            <a:chExt cx="6846887" cy="4720903"/>
          </a:xfrm>
        </p:grpSpPr>
        <p:graphicFrame>
          <p:nvGraphicFramePr>
            <p:cNvPr id="11266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8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1126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274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1275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7" name="Rectangle 7"/>
            <p:cNvSpPr>
              <a:spLocks noChangeArrowheads="1"/>
            </p:cNvSpPr>
            <p:nvPr/>
          </p:nvSpPr>
          <p:spPr bwMode="auto">
            <a:xfrm>
              <a:off x="1843088" y="2535238"/>
              <a:ext cx="260350" cy="269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1294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1295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1292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1293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1280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1281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aphicFrame>
          <p:nvGraphicFramePr>
            <p:cNvPr id="11267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9" name="Equation" r:id="rId10" imgW="939600" imgH="241200" progId="Equation.3">
                    <p:embed/>
                  </p:oleObj>
                </mc:Choice>
                <mc:Fallback>
                  <p:oleObj name="Equation" r:id="rId10" imgW="939600" imgH="241200" progId="Equation.3">
                    <p:embed/>
                    <p:pic>
                      <p:nvPicPr>
                        <p:cNvPr id="1126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 flipH="1">
              <a:off x="1763713" y="2816225"/>
              <a:ext cx="215900" cy="205263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284" name="Rectangle 20"/>
            <p:cNvSpPr>
              <a:spLocks noChangeArrowheads="1"/>
            </p:cNvSpPr>
            <p:nvPr/>
          </p:nvSpPr>
          <p:spPr bwMode="auto">
            <a:xfrm>
              <a:off x="5722938" y="2292350"/>
              <a:ext cx="260350" cy="269875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85" name="Line 21"/>
            <p:cNvSpPr>
              <a:spLocks noChangeShapeType="1"/>
            </p:cNvSpPr>
            <p:nvPr/>
          </p:nvSpPr>
          <p:spPr bwMode="auto">
            <a:xfrm flipH="1">
              <a:off x="5795963" y="2528888"/>
              <a:ext cx="107950" cy="2663825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1286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87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88" name="Oval 24"/>
            <p:cNvSpPr>
              <a:spLocks noChangeArrowheads="1"/>
            </p:cNvSpPr>
            <p:nvPr/>
          </p:nvSpPr>
          <p:spPr bwMode="auto">
            <a:xfrm>
              <a:off x="1619250" y="50133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89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90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229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12294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  <a:p>
            <a:pPr eaLnBrk="1" hangingPunct="1"/>
            <a:endParaRPr lang="de-CH"/>
          </a:p>
        </p:txBody>
      </p:sp>
      <p:sp>
        <p:nvSpPr>
          <p:cNvPr id="12295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AD3472A6-5873-458C-ABE2-339C3847ED57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2296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>
            <a:off x="1042988" y="1766888"/>
            <a:ext cx="6846887" cy="4721225"/>
            <a:chOff x="1042988" y="1952625"/>
            <a:chExt cx="6846887" cy="4720903"/>
          </a:xfrm>
        </p:grpSpPr>
        <p:graphicFrame>
          <p:nvGraphicFramePr>
            <p:cNvPr id="12290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2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1229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29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229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Rectangle 7"/>
            <p:cNvSpPr>
              <a:spLocks noChangeArrowheads="1"/>
            </p:cNvSpPr>
            <p:nvPr/>
          </p:nvSpPr>
          <p:spPr bwMode="auto">
            <a:xfrm>
              <a:off x="1804988" y="2497138"/>
              <a:ext cx="325437" cy="344487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2320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2321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2318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2319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2304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2305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aphicFrame>
          <p:nvGraphicFramePr>
            <p:cNvPr id="12291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3" name="Equation" r:id="rId10" imgW="939600" imgH="241200" progId="Equation.3">
                    <p:embed/>
                  </p:oleObj>
                </mc:Choice>
                <mc:Fallback>
                  <p:oleObj name="Equation" r:id="rId10" imgW="939600" imgH="241200" progId="Equation.3">
                    <p:embed/>
                    <p:pic>
                      <p:nvPicPr>
                        <p:cNvPr id="1229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07" name="Line 19"/>
            <p:cNvSpPr>
              <a:spLocks noChangeShapeType="1"/>
            </p:cNvSpPr>
            <p:nvPr/>
          </p:nvSpPr>
          <p:spPr bwMode="auto">
            <a:xfrm flipH="1">
              <a:off x="1908175" y="2816225"/>
              <a:ext cx="71438" cy="2160588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308" name="Rectangle 20"/>
            <p:cNvSpPr>
              <a:spLocks noChangeArrowheads="1"/>
            </p:cNvSpPr>
            <p:nvPr/>
          </p:nvSpPr>
          <p:spPr bwMode="auto">
            <a:xfrm>
              <a:off x="5684838" y="2254250"/>
              <a:ext cx="325437" cy="344488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09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73025" cy="25209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2310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1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2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3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4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5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6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2317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331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13318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  <a:p>
            <a:pPr eaLnBrk="1" hangingPunct="1"/>
            <a:endParaRPr lang="de-CH"/>
          </a:p>
        </p:txBody>
      </p:sp>
      <p:sp>
        <p:nvSpPr>
          <p:cNvPr id="13319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79D7BA4-E48C-4A9D-AE1E-70FE83B26CA3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332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101"/>
          <p:cNvGrpSpPr>
            <a:grpSpLocks/>
          </p:cNvGrpSpPr>
          <p:nvPr/>
        </p:nvGrpSpPr>
        <p:grpSpPr bwMode="auto">
          <a:xfrm>
            <a:off x="1042988" y="1766888"/>
            <a:ext cx="6846887" cy="4721225"/>
            <a:chOff x="1042988" y="1952625"/>
            <a:chExt cx="6846887" cy="4720903"/>
          </a:xfrm>
        </p:grpSpPr>
        <p:graphicFrame>
          <p:nvGraphicFramePr>
            <p:cNvPr id="13314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6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1331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322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3323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4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25" name="Rectangle 7"/>
            <p:cNvSpPr>
              <a:spLocks noChangeArrowheads="1"/>
            </p:cNvSpPr>
            <p:nvPr/>
          </p:nvSpPr>
          <p:spPr bwMode="auto">
            <a:xfrm>
              <a:off x="1481138" y="2217738"/>
              <a:ext cx="939800" cy="9588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3363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3364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3361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3362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3328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13329" name="Rectangle 15"/>
            <p:cNvSpPr>
              <a:spLocks noChangeArrowheads="1"/>
            </p:cNvSpPr>
            <p:nvPr/>
          </p:nvSpPr>
          <p:spPr bwMode="auto">
            <a:xfrm>
              <a:off x="5472113" y="4941888"/>
              <a:ext cx="2303462" cy="1116012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aphicFrame>
          <p:nvGraphicFramePr>
            <p:cNvPr id="13315" name="Object 5"/>
            <p:cNvGraphicFramePr>
              <a:graphicFrameLocks noChangeAspect="1"/>
            </p:cNvGraphicFramePr>
            <p:nvPr/>
          </p:nvGraphicFramePr>
          <p:xfrm>
            <a:off x="5953125" y="6338565"/>
            <a:ext cx="1301750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" name="Equation" r:id="rId10" imgW="939600" imgH="241200" progId="Equation.3">
                    <p:embed/>
                  </p:oleObj>
                </mc:Choice>
                <mc:Fallback>
                  <p:oleObj name="Equation" r:id="rId10" imgW="939600" imgH="241200" progId="Equation.3">
                    <p:embed/>
                    <p:pic>
                      <p:nvPicPr>
                        <p:cNvPr id="1331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3125" y="6338565"/>
                          <a:ext cx="1301750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30" name="Rectangle 17"/>
            <p:cNvSpPr>
              <a:spLocks noChangeArrowheads="1"/>
            </p:cNvSpPr>
            <p:nvPr/>
          </p:nvSpPr>
          <p:spPr bwMode="auto">
            <a:xfrm>
              <a:off x="1511300" y="4951413"/>
              <a:ext cx="2305050" cy="1150937"/>
            </a:xfrm>
            <a:prstGeom prst="rect">
              <a:avLst/>
            </a:prstGeom>
            <a:solidFill>
              <a:schemeClr val="tx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1" name="Line 19"/>
            <p:cNvSpPr>
              <a:spLocks noChangeShapeType="1"/>
            </p:cNvSpPr>
            <p:nvPr/>
          </p:nvSpPr>
          <p:spPr bwMode="auto">
            <a:xfrm>
              <a:off x="1979613" y="2816225"/>
              <a:ext cx="1692275" cy="3133725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>
              <a:off x="5360988" y="1974850"/>
              <a:ext cx="939800" cy="9588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3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1692275" cy="262890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3334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5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6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7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8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39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0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1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2" name="Oval 30"/>
            <p:cNvSpPr>
              <a:spLocks noChangeArrowheads="1"/>
            </p:cNvSpPr>
            <p:nvPr/>
          </p:nvSpPr>
          <p:spPr bwMode="auto">
            <a:xfrm>
              <a:off x="2051050" y="5211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3" name="Oval 31"/>
            <p:cNvSpPr>
              <a:spLocks noChangeArrowheads="1"/>
            </p:cNvSpPr>
            <p:nvPr/>
          </p:nvSpPr>
          <p:spPr bwMode="auto">
            <a:xfrm>
              <a:off x="2230438" y="540861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4" name="Oval 32"/>
            <p:cNvSpPr>
              <a:spLocks noChangeArrowheads="1"/>
            </p:cNvSpPr>
            <p:nvPr/>
          </p:nvSpPr>
          <p:spPr bwMode="auto">
            <a:xfrm>
              <a:off x="2409825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5" name="Oval 33"/>
            <p:cNvSpPr>
              <a:spLocks noChangeArrowheads="1"/>
            </p:cNvSpPr>
            <p:nvPr/>
          </p:nvSpPr>
          <p:spPr bwMode="auto">
            <a:xfrm>
              <a:off x="2590800" y="56610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6" name="Oval 34"/>
            <p:cNvSpPr>
              <a:spLocks noChangeArrowheads="1"/>
            </p:cNvSpPr>
            <p:nvPr/>
          </p:nvSpPr>
          <p:spPr bwMode="auto">
            <a:xfrm>
              <a:off x="2770188" y="57340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7" name="Oval 35"/>
            <p:cNvSpPr>
              <a:spLocks noChangeArrowheads="1"/>
            </p:cNvSpPr>
            <p:nvPr/>
          </p:nvSpPr>
          <p:spPr bwMode="auto">
            <a:xfrm>
              <a:off x="2949575" y="57864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8" name="Oval 36"/>
            <p:cNvSpPr>
              <a:spLocks noChangeArrowheads="1"/>
            </p:cNvSpPr>
            <p:nvPr/>
          </p:nvSpPr>
          <p:spPr bwMode="auto">
            <a:xfrm>
              <a:off x="3128963" y="584200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49" name="Oval 37"/>
            <p:cNvSpPr>
              <a:spLocks noChangeArrowheads="1"/>
            </p:cNvSpPr>
            <p:nvPr/>
          </p:nvSpPr>
          <p:spPr bwMode="auto">
            <a:xfrm>
              <a:off x="3308350" y="5894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0" name="Oval 38"/>
            <p:cNvSpPr>
              <a:spLocks noChangeArrowheads="1"/>
            </p:cNvSpPr>
            <p:nvPr/>
          </p:nvSpPr>
          <p:spPr bwMode="auto">
            <a:xfrm>
              <a:off x="3487738" y="59499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1" name="Oval 39"/>
            <p:cNvSpPr>
              <a:spLocks noChangeArrowheads="1"/>
            </p:cNvSpPr>
            <p:nvPr/>
          </p:nvSpPr>
          <p:spPr bwMode="auto">
            <a:xfrm>
              <a:off x="3667125" y="6021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2" name="Oval 40"/>
            <p:cNvSpPr>
              <a:spLocks noChangeArrowheads="1"/>
            </p:cNvSpPr>
            <p:nvPr/>
          </p:nvSpPr>
          <p:spPr bwMode="auto">
            <a:xfrm>
              <a:off x="615473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3" name="Oval 41"/>
            <p:cNvSpPr>
              <a:spLocks noChangeArrowheads="1"/>
            </p:cNvSpPr>
            <p:nvPr/>
          </p:nvSpPr>
          <p:spPr bwMode="auto">
            <a:xfrm>
              <a:off x="6334125" y="4922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4" name="Oval 42"/>
            <p:cNvSpPr>
              <a:spLocks noChangeArrowheads="1"/>
            </p:cNvSpPr>
            <p:nvPr/>
          </p:nvSpPr>
          <p:spPr bwMode="auto">
            <a:xfrm>
              <a:off x="6513513" y="4905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5" name="Oval 43"/>
            <p:cNvSpPr>
              <a:spLocks noChangeArrowheads="1"/>
            </p:cNvSpPr>
            <p:nvPr/>
          </p:nvSpPr>
          <p:spPr bwMode="auto">
            <a:xfrm>
              <a:off x="6692900" y="49418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6" name="Oval 44"/>
            <p:cNvSpPr>
              <a:spLocks noChangeArrowheads="1"/>
            </p:cNvSpPr>
            <p:nvPr/>
          </p:nvSpPr>
          <p:spPr bwMode="auto">
            <a:xfrm>
              <a:off x="687228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7" name="Oval 45"/>
            <p:cNvSpPr>
              <a:spLocks noChangeArrowheads="1"/>
            </p:cNvSpPr>
            <p:nvPr/>
          </p:nvSpPr>
          <p:spPr bwMode="auto">
            <a:xfrm>
              <a:off x="7051675" y="5049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8" name="Oval 46"/>
            <p:cNvSpPr>
              <a:spLocks noChangeArrowheads="1"/>
            </p:cNvSpPr>
            <p:nvPr/>
          </p:nvSpPr>
          <p:spPr bwMode="auto">
            <a:xfrm>
              <a:off x="7231063" y="51212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59" name="Oval 47"/>
            <p:cNvSpPr>
              <a:spLocks noChangeArrowheads="1"/>
            </p:cNvSpPr>
            <p:nvPr/>
          </p:nvSpPr>
          <p:spPr bwMode="auto">
            <a:xfrm>
              <a:off x="7410450" y="51831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3360" name="Oval 48"/>
            <p:cNvSpPr>
              <a:spLocks noChangeArrowheads="1"/>
            </p:cNvSpPr>
            <p:nvPr/>
          </p:nvSpPr>
          <p:spPr bwMode="auto">
            <a:xfrm>
              <a:off x="7589838" y="52387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434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Automatic Scale Selection</a:t>
            </a:r>
            <a:endParaRPr lang="de-CH"/>
          </a:p>
        </p:txBody>
      </p:sp>
      <p:sp>
        <p:nvSpPr>
          <p:cNvPr id="14342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Function responses for increasing scale (scale signature) </a:t>
            </a:r>
            <a:endParaRPr lang="de-CH"/>
          </a:p>
          <a:p>
            <a:pPr eaLnBrk="1" hangingPunct="1"/>
            <a:endParaRPr lang="de-CH"/>
          </a:p>
        </p:txBody>
      </p:sp>
      <p:sp>
        <p:nvSpPr>
          <p:cNvPr id="1434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9BCE3E6-98D2-4A1A-BD72-63343649070B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4344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1042988" y="1766888"/>
            <a:ext cx="6846887" cy="4721225"/>
            <a:chOff x="1042988" y="1952625"/>
            <a:chExt cx="6846887" cy="4720903"/>
          </a:xfrm>
        </p:grpSpPr>
        <p:graphicFrame>
          <p:nvGraphicFramePr>
            <p:cNvPr id="14338" name="Object 4"/>
            <p:cNvGraphicFramePr>
              <a:graphicFrameLocks noChangeAspect="1"/>
            </p:cNvGraphicFramePr>
            <p:nvPr/>
          </p:nvGraphicFramePr>
          <p:xfrm>
            <a:off x="2093913" y="6392540"/>
            <a:ext cx="1038225" cy="27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0" name="Equation" r:id="rId4" imgW="901440" imgH="241200" progId="Equation.3">
                    <p:embed/>
                  </p:oleObj>
                </mc:Choice>
                <mc:Fallback>
                  <p:oleObj name="Equation" r:id="rId4" imgW="901440" imgH="241200" progId="Equation.3">
                    <p:embed/>
                    <p:pic>
                      <p:nvPicPr>
                        <p:cNvPr id="1433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3913" y="6392540"/>
                          <a:ext cx="1038225" cy="277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34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04925" y="4895850"/>
              <a:ext cx="2619375" cy="14859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434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42988" y="1952625"/>
              <a:ext cx="3313112" cy="2649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65738" y="1989138"/>
              <a:ext cx="2619375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7"/>
            <p:cNvSpPr>
              <a:spLocks noChangeArrowheads="1"/>
            </p:cNvSpPr>
            <p:nvPr/>
          </p:nvSpPr>
          <p:spPr bwMode="auto">
            <a:xfrm>
              <a:off x="1833563" y="2546350"/>
              <a:ext cx="261937" cy="26035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5821363" y="2393950"/>
              <a:ext cx="73025" cy="73025"/>
              <a:chOff x="1292" y="2205"/>
              <a:chExt cx="46" cy="46"/>
            </a:xfrm>
          </p:grpSpPr>
          <p:sp>
            <p:nvSpPr>
              <p:cNvPr id="14385" name="Line 9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4386" name="Line 10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943100" y="2636838"/>
              <a:ext cx="73025" cy="73025"/>
              <a:chOff x="1292" y="2205"/>
              <a:chExt cx="46" cy="46"/>
            </a:xfrm>
          </p:grpSpPr>
          <p:sp>
            <p:nvSpPr>
              <p:cNvPr id="14383" name="Line 12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4384" name="Line 13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  <p:pic>
          <p:nvPicPr>
            <p:cNvPr id="14352" name="Picture 1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27650" y="4868863"/>
              <a:ext cx="2562225" cy="14287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14339" name="Object 5"/>
            <p:cNvGraphicFramePr>
              <a:graphicFrameLocks noChangeAspect="1"/>
            </p:cNvGraphicFramePr>
            <p:nvPr/>
          </p:nvGraphicFramePr>
          <p:xfrm>
            <a:off x="5935663" y="6338565"/>
            <a:ext cx="133667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1" name="Equation" r:id="rId10" imgW="965160" imgH="241200" progId="Equation.3">
                    <p:embed/>
                  </p:oleObj>
                </mc:Choice>
                <mc:Fallback>
                  <p:oleObj name="Equation" r:id="rId10" imgW="965160" imgH="241200" progId="Equation.3">
                    <p:embed/>
                    <p:pic>
                      <p:nvPicPr>
                        <p:cNvPr id="1433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5663" y="6338565"/>
                          <a:ext cx="1336675" cy="334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3" name="Line 19"/>
            <p:cNvSpPr>
              <a:spLocks noChangeShapeType="1"/>
            </p:cNvSpPr>
            <p:nvPr/>
          </p:nvSpPr>
          <p:spPr bwMode="auto">
            <a:xfrm flipH="1">
              <a:off x="1727200" y="2816225"/>
              <a:ext cx="252413" cy="2017713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354" name="Rectangle 20"/>
            <p:cNvSpPr>
              <a:spLocks noChangeArrowheads="1"/>
            </p:cNvSpPr>
            <p:nvPr/>
          </p:nvSpPr>
          <p:spPr bwMode="auto">
            <a:xfrm>
              <a:off x="5632450" y="2232025"/>
              <a:ext cx="433388" cy="431800"/>
            </a:xfrm>
            <a:prstGeom prst="rect">
              <a:avLst/>
            </a:prstGeom>
            <a:noFill/>
            <a:ln w="25400" cap="sq">
              <a:solidFill>
                <a:schemeClr val="tx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55" name="Line 21"/>
            <p:cNvSpPr>
              <a:spLocks noChangeShapeType="1"/>
            </p:cNvSpPr>
            <p:nvPr/>
          </p:nvSpPr>
          <p:spPr bwMode="auto">
            <a:xfrm>
              <a:off x="5903913" y="2528888"/>
              <a:ext cx="612775" cy="2305050"/>
            </a:xfrm>
            <a:prstGeom prst="line">
              <a:avLst/>
            </a:prstGeom>
            <a:noFill/>
            <a:ln w="1905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4356" name="Oval 22"/>
            <p:cNvSpPr>
              <a:spLocks noChangeArrowheads="1"/>
            </p:cNvSpPr>
            <p:nvPr/>
          </p:nvSpPr>
          <p:spPr bwMode="auto">
            <a:xfrm>
              <a:off x="1511300" y="53006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57" name="Oval 23"/>
            <p:cNvSpPr>
              <a:spLocks noChangeArrowheads="1"/>
            </p:cNvSpPr>
            <p:nvPr/>
          </p:nvSpPr>
          <p:spPr bwMode="auto">
            <a:xfrm>
              <a:off x="5534025" y="58324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58" name="Oval 24"/>
            <p:cNvSpPr>
              <a:spLocks noChangeArrowheads="1"/>
            </p:cNvSpPr>
            <p:nvPr/>
          </p:nvSpPr>
          <p:spPr bwMode="auto">
            <a:xfrm>
              <a:off x="1584325" y="5084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59" name="Oval 25"/>
            <p:cNvSpPr>
              <a:spLocks noChangeArrowheads="1"/>
            </p:cNvSpPr>
            <p:nvPr/>
          </p:nvSpPr>
          <p:spPr bwMode="auto">
            <a:xfrm>
              <a:off x="5651500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0" name="Oval 26"/>
            <p:cNvSpPr>
              <a:spLocks noChangeArrowheads="1"/>
            </p:cNvSpPr>
            <p:nvPr/>
          </p:nvSpPr>
          <p:spPr bwMode="auto">
            <a:xfrm>
              <a:off x="1727200" y="49307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1" name="Oval 27"/>
            <p:cNvSpPr>
              <a:spLocks noChangeArrowheads="1"/>
            </p:cNvSpPr>
            <p:nvPr/>
          </p:nvSpPr>
          <p:spPr bwMode="auto">
            <a:xfrm>
              <a:off x="5795963" y="530066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2" name="Oval 28"/>
            <p:cNvSpPr>
              <a:spLocks noChangeArrowheads="1"/>
            </p:cNvSpPr>
            <p:nvPr/>
          </p:nvSpPr>
          <p:spPr bwMode="auto">
            <a:xfrm>
              <a:off x="5975350" y="51212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3" name="Oval 29"/>
            <p:cNvSpPr>
              <a:spLocks noChangeArrowheads="1"/>
            </p:cNvSpPr>
            <p:nvPr/>
          </p:nvSpPr>
          <p:spPr bwMode="auto">
            <a:xfrm>
              <a:off x="1906588" y="5032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4" name="Oval 30"/>
            <p:cNvSpPr>
              <a:spLocks noChangeArrowheads="1"/>
            </p:cNvSpPr>
            <p:nvPr/>
          </p:nvSpPr>
          <p:spPr bwMode="auto">
            <a:xfrm>
              <a:off x="2051050" y="5211763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5" name="Oval 31"/>
            <p:cNvSpPr>
              <a:spLocks noChangeArrowheads="1"/>
            </p:cNvSpPr>
            <p:nvPr/>
          </p:nvSpPr>
          <p:spPr bwMode="auto">
            <a:xfrm>
              <a:off x="2230438" y="5408613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6" name="Oval 32"/>
            <p:cNvSpPr>
              <a:spLocks noChangeArrowheads="1"/>
            </p:cNvSpPr>
            <p:nvPr/>
          </p:nvSpPr>
          <p:spPr bwMode="auto">
            <a:xfrm>
              <a:off x="2409825" y="555307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7" name="Oval 33"/>
            <p:cNvSpPr>
              <a:spLocks noChangeArrowheads="1"/>
            </p:cNvSpPr>
            <p:nvPr/>
          </p:nvSpPr>
          <p:spPr bwMode="auto">
            <a:xfrm>
              <a:off x="2590800" y="5661025"/>
              <a:ext cx="36513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8" name="Oval 34"/>
            <p:cNvSpPr>
              <a:spLocks noChangeArrowheads="1"/>
            </p:cNvSpPr>
            <p:nvPr/>
          </p:nvSpPr>
          <p:spPr bwMode="auto">
            <a:xfrm>
              <a:off x="2770188" y="57340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69" name="Oval 35"/>
            <p:cNvSpPr>
              <a:spLocks noChangeArrowheads="1"/>
            </p:cNvSpPr>
            <p:nvPr/>
          </p:nvSpPr>
          <p:spPr bwMode="auto">
            <a:xfrm>
              <a:off x="2949575" y="57864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0" name="Oval 36"/>
            <p:cNvSpPr>
              <a:spLocks noChangeArrowheads="1"/>
            </p:cNvSpPr>
            <p:nvPr/>
          </p:nvSpPr>
          <p:spPr bwMode="auto">
            <a:xfrm>
              <a:off x="3128963" y="584200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1" name="Oval 37"/>
            <p:cNvSpPr>
              <a:spLocks noChangeArrowheads="1"/>
            </p:cNvSpPr>
            <p:nvPr/>
          </p:nvSpPr>
          <p:spPr bwMode="auto">
            <a:xfrm>
              <a:off x="3308350" y="5894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2" name="Oval 38"/>
            <p:cNvSpPr>
              <a:spLocks noChangeArrowheads="1"/>
            </p:cNvSpPr>
            <p:nvPr/>
          </p:nvSpPr>
          <p:spPr bwMode="auto">
            <a:xfrm>
              <a:off x="3487738" y="59499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3" name="Oval 39"/>
            <p:cNvSpPr>
              <a:spLocks noChangeArrowheads="1"/>
            </p:cNvSpPr>
            <p:nvPr/>
          </p:nvSpPr>
          <p:spPr bwMode="auto">
            <a:xfrm>
              <a:off x="3667125" y="60213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4" name="Oval 40"/>
            <p:cNvSpPr>
              <a:spLocks noChangeArrowheads="1"/>
            </p:cNvSpPr>
            <p:nvPr/>
          </p:nvSpPr>
          <p:spPr bwMode="auto">
            <a:xfrm>
              <a:off x="615473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5" name="Oval 41"/>
            <p:cNvSpPr>
              <a:spLocks noChangeArrowheads="1"/>
            </p:cNvSpPr>
            <p:nvPr/>
          </p:nvSpPr>
          <p:spPr bwMode="auto">
            <a:xfrm>
              <a:off x="6334125" y="4922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6" name="Oval 42"/>
            <p:cNvSpPr>
              <a:spLocks noChangeArrowheads="1"/>
            </p:cNvSpPr>
            <p:nvPr/>
          </p:nvSpPr>
          <p:spPr bwMode="auto">
            <a:xfrm>
              <a:off x="6513513" y="49053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7" name="Oval 43"/>
            <p:cNvSpPr>
              <a:spLocks noChangeArrowheads="1"/>
            </p:cNvSpPr>
            <p:nvPr/>
          </p:nvSpPr>
          <p:spPr bwMode="auto">
            <a:xfrm>
              <a:off x="6692900" y="49418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8" name="Oval 44"/>
            <p:cNvSpPr>
              <a:spLocks noChangeArrowheads="1"/>
            </p:cNvSpPr>
            <p:nvPr/>
          </p:nvSpPr>
          <p:spPr bwMode="auto">
            <a:xfrm>
              <a:off x="6872288" y="4986338"/>
              <a:ext cx="36512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79" name="Oval 45"/>
            <p:cNvSpPr>
              <a:spLocks noChangeArrowheads="1"/>
            </p:cNvSpPr>
            <p:nvPr/>
          </p:nvSpPr>
          <p:spPr bwMode="auto">
            <a:xfrm>
              <a:off x="7051675" y="504983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80" name="Oval 46"/>
            <p:cNvSpPr>
              <a:spLocks noChangeArrowheads="1"/>
            </p:cNvSpPr>
            <p:nvPr/>
          </p:nvSpPr>
          <p:spPr bwMode="auto">
            <a:xfrm>
              <a:off x="7231063" y="5121275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81" name="Oval 47"/>
            <p:cNvSpPr>
              <a:spLocks noChangeArrowheads="1"/>
            </p:cNvSpPr>
            <p:nvPr/>
          </p:nvSpPr>
          <p:spPr bwMode="auto">
            <a:xfrm>
              <a:off x="7410450" y="5183188"/>
              <a:ext cx="36513" cy="36512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4382" name="Oval 48"/>
            <p:cNvSpPr>
              <a:spLocks noChangeArrowheads="1"/>
            </p:cNvSpPr>
            <p:nvPr/>
          </p:nvSpPr>
          <p:spPr bwMode="auto">
            <a:xfrm>
              <a:off x="7589838" y="5238750"/>
              <a:ext cx="36512" cy="36513"/>
            </a:xfrm>
            <a:prstGeom prst="ellipse">
              <a:avLst/>
            </a:prstGeom>
            <a:solidFill>
              <a:schemeClr val="bg2"/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>
                <a:solidFill>
                  <a:srgbClr val="FFFFFF"/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cs typeface="Times New Roman" charset="0"/>
              </a:rPr>
              <a:t>Scale Invariant Detection</a:t>
            </a:r>
            <a:endParaRPr lang="ru-RU" dirty="0">
              <a:cs typeface="Times New Roman" charset="0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1066800"/>
          </a:xfrm>
        </p:spPr>
        <p:txBody>
          <a:bodyPr/>
          <a:lstStyle/>
          <a:p>
            <a:pPr eaLnBrk="1" hangingPunct="1"/>
            <a:r>
              <a:rPr lang="en-US" sz="2800" dirty="0">
                <a:cs typeface="Times New Roman" charset="0"/>
              </a:rPr>
              <a:t>A </a:t>
            </a:r>
            <a:r>
              <a:rPr lang="ja-JP" altLang="en-US" sz="2800" dirty="0">
                <a:cs typeface="Times New Roman" charset="0"/>
              </a:rPr>
              <a:t>“</a:t>
            </a:r>
            <a:r>
              <a:rPr lang="en-US" sz="2800" dirty="0">
                <a:cs typeface="Times New Roman" charset="0"/>
              </a:rPr>
              <a:t>good</a:t>
            </a:r>
            <a:r>
              <a:rPr lang="ja-JP" altLang="en-US" sz="2800" dirty="0">
                <a:cs typeface="Times New Roman" charset="0"/>
              </a:rPr>
              <a:t>”</a:t>
            </a:r>
            <a:r>
              <a:rPr lang="en-US" sz="2800" dirty="0">
                <a:cs typeface="Times New Roman" charset="0"/>
              </a:rPr>
              <a:t> function for scale detection:</a:t>
            </a:r>
            <a:br>
              <a:rPr lang="en-US" sz="2800" dirty="0">
                <a:cs typeface="Times New Roman" charset="0"/>
              </a:rPr>
            </a:br>
            <a:r>
              <a:rPr lang="en-US" sz="2800" dirty="0">
                <a:cs typeface="Times New Roman" charset="0"/>
              </a:rPr>
              <a:t>    has one stable sharp peak</a:t>
            </a:r>
          </a:p>
        </p:txBody>
      </p:sp>
      <p:grpSp>
        <p:nvGrpSpPr>
          <p:cNvPr id="121860" name="Group 69"/>
          <p:cNvGrpSpPr>
            <a:grpSpLocks/>
          </p:cNvGrpSpPr>
          <p:nvPr/>
        </p:nvGrpSpPr>
        <p:grpSpPr bwMode="auto">
          <a:xfrm>
            <a:off x="498475" y="2667000"/>
            <a:ext cx="2503488" cy="1246188"/>
            <a:chOff x="3024" y="1584"/>
            <a:chExt cx="2020" cy="1045"/>
          </a:xfrm>
        </p:grpSpPr>
        <p:grpSp>
          <p:nvGrpSpPr>
            <p:cNvPr id="121882" name="Group 64"/>
            <p:cNvGrpSpPr>
              <a:grpSpLocks/>
            </p:cNvGrpSpPr>
            <p:nvPr/>
          </p:nvGrpSpPr>
          <p:grpSpPr bwMode="auto">
            <a:xfrm>
              <a:off x="3024" y="1584"/>
              <a:ext cx="2020" cy="1045"/>
              <a:chOff x="2496" y="1536"/>
              <a:chExt cx="2020" cy="1045"/>
            </a:xfrm>
          </p:grpSpPr>
          <p:sp>
            <p:nvSpPr>
              <p:cNvPr id="121884" name="Line 45"/>
              <p:cNvSpPr>
                <a:spLocks noChangeShapeType="1"/>
              </p:cNvSpPr>
              <p:nvPr/>
            </p:nvSpPr>
            <p:spPr bwMode="auto">
              <a:xfrm>
                <a:off x="2697" y="2253"/>
                <a:ext cx="1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85" name="Line 46"/>
              <p:cNvSpPr>
                <a:spLocks noChangeShapeType="1"/>
              </p:cNvSpPr>
              <p:nvPr/>
            </p:nvSpPr>
            <p:spPr bwMode="auto">
              <a:xfrm flipV="1">
                <a:off x="2697" y="1604"/>
                <a:ext cx="0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86" name="Text Box 47"/>
              <p:cNvSpPr txBox="1">
                <a:spLocks noChangeArrowheads="1"/>
              </p:cNvSpPr>
              <p:nvPr/>
            </p:nvSpPr>
            <p:spPr bwMode="auto">
              <a:xfrm>
                <a:off x="2496" y="1536"/>
                <a:ext cx="208" cy="3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</a:t>
                </a:r>
                <a:endParaRPr kumimoji="0" lang="ru-RU" sz="1800" b="0" i="1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87" name="Text Box 48"/>
              <p:cNvSpPr txBox="1">
                <a:spLocks noChangeArrowheads="1"/>
              </p:cNvSpPr>
              <p:nvPr/>
            </p:nvSpPr>
            <p:spPr bwMode="auto">
              <a:xfrm>
                <a:off x="3563" y="2273"/>
                <a:ext cx="953" cy="3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region size</a:t>
                </a: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88" name="Oval 50"/>
              <p:cNvSpPr>
                <a:spLocks noChangeArrowheads="1"/>
              </p:cNvSpPr>
              <p:nvPr/>
            </p:nvSpPr>
            <p:spPr bwMode="auto">
              <a:xfrm>
                <a:off x="3216" y="1665"/>
                <a:ext cx="960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89" name="Freeform 59"/>
              <p:cNvSpPr>
                <a:spLocks/>
              </p:cNvSpPr>
              <p:nvPr/>
            </p:nvSpPr>
            <p:spPr bwMode="auto">
              <a:xfrm>
                <a:off x="2832" y="1672"/>
                <a:ext cx="1632" cy="440"/>
              </a:xfrm>
              <a:custGeom>
                <a:avLst/>
                <a:gdLst>
                  <a:gd name="T0" fmla="*/ 0 w 1632"/>
                  <a:gd name="T1" fmla="*/ 440 h 440"/>
                  <a:gd name="T2" fmla="*/ 240 w 1632"/>
                  <a:gd name="T3" fmla="*/ 104 h 440"/>
                  <a:gd name="T4" fmla="*/ 912 w 1632"/>
                  <a:gd name="T5" fmla="*/ 8 h 440"/>
                  <a:gd name="T6" fmla="*/ 1392 w 1632"/>
                  <a:gd name="T7" fmla="*/ 56 h 440"/>
                  <a:gd name="T8" fmla="*/ 1632 w 1632"/>
                  <a:gd name="T9" fmla="*/ 152 h 4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2"/>
                  <a:gd name="T16" fmla="*/ 0 h 440"/>
                  <a:gd name="T17" fmla="*/ 1632 w 1632"/>
                  <a:gd name="T18" fmla="*/ 440 h 4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2" h="440">
                    <a:moveTo>
                      <a:pt x="0" y="440"/>
                    </a:moveTo>
                    <a:cubicBezTo>
                      <a:pt x="44" y="308"/>
                      <a:pt x="88" y="176"/>
                      <a:pt x="240" y="104"/>
                    </a:cubicBezTo>
                    <a:cubicBezTo>
                      <a:pt x="392" y="32"/>
                      <a:pt x="720" y="16"/>
                      <a:pt x="912" y="8"/>
                    </a:cubicBezTo>
                    <a:cubicBezTo>
                      <a:pt x="1104" y="0"/>
                      <a:pt x="1272" y="32"/>
                      <a:pt x="1392" y="56"/>
                    </a:cubicBezTo>
                    <a:cubicBezTo>
                      <a:pt x="1512" y="80"/>
                      <a:pt x="1572" y="116"/>
                      <a:pt x="1632" y="15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1883" name="Text Box 65"/>
            <p:cNvSpPr txBox="1">
              <a:spLocks noChangeArrowheads="1"/>
            </p:cNvSpPr>
            <p:nvPr/>
          </p:nvSpPr>
          <p:spPr bwMode="auto">
            <a:xfrm>
              <a:off x="3788" y="1921"/>
              <a:ext cx="678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bad</a:t>
              </a:r>
              <a:endPara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1861" name="Group 70"/>
          <p:cNvGrpSpPr>
            <a:grpSpLocks/>
          </p:cNvGrpSpPr>
          <p:nvPr/>
        </p:nvGrpSpPr>
        <p:grpSpPr bwMode="auto">
          <a:xfrm>
            <a:off x="3241675" y="2590800"/>
            <a:ext cx="2701925" cy="1358900"/>
            <a:chOff x="3024" y="2640"/>
            <a:chExt cx="1976" cy="1005"/>
          </a:xfrm>
        </p:grpSpPr>
        <p:grpSp>
          <p:nvGrpSpPr>
            <p:cNvPr id="121872" name="Group 63"/>
            <p:cNvGrpSpPr>
              <a:grpSpLocks/>
            </p:cNvGrpSpPr>
            <p:nvPr/>
          </p:nvGrpSpPr>
          <p:grpSpPr bwMode="auto">
            <a:xfrm>
              <a:off x="3024" y="2640"/>
              <a:ext cx="1976" cy="1005"/>
              <a:chOff x="2736" y="2544"/>
              <a:chExt cx="1976" cy="1005"/>
            </a:xfrm>
          </p:grpSpPr>
          <p:sp>
            <p:nvSpPr>
              <p:cNvPr id="121874" name="Line 53"/>
              <p:cNvSpPr>
                <a:spLocks noChangeShapeType="1"/>
              </p:cNvSpPr>
              <p:nvPr/>
            </p:nvSpPr>
            <p:spPr bwMode="auto">
              <a:xfrm>
                <a:off x="2937" y="3261"/>
                <a:ext cx="15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75" name="Line 54"/>
              <p:cNvSpPr>
                <a:spLocks noChangeShapeType="1"/>
              </p:cNvSpPr>
              <p:nvPr/>
            </p:nvSpPr>
            <p:spPr bwMode="auto">
              <a:xfrm flipV="1">
                <a:off x="2937" y="2612"/>
                <a:ext cx="0" cy="6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76" name="Text Box 55"/>
              <p:cNvSpPr txBox="1">
                <a:spLocks noChangeArrowheads="1"/>
              </p:cNvSpPr>
              <p:nvPr/>
            </p:nvSpPr>
            <p:spPr bwMode="auto">
              <a:xfrm>
                <a:off x="2736" y="2544"/>
                <a:ext cx="207" cy="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</a:t>
                </a:r>
                <a:endParaRPr kumimoji="0" lang="ru-RU" sz="1800" b="0" i="1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77" name="Text Box 56"/>
              <p:cNvSpPr txBox="1">
                <a:spLocks noChangeArrowheads="1"/>
              </p:cNvSpPr>
              <p:nvPr/>
            </p:nvSpPr>
            <p:spPr bwMode="auto">
              <a:xfrm>
                <a:off x="3848" y="3278"/>
                <a:ext cx="86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region size</a:t>
                </a: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78" name="Oval 58"/>
              <p:cNvSpPr>
                <a:spLocks noChangeArrowheads="1"/>
              </p:cNvSpPr>
              <p:nvPr/>
            </p:nvSpPr>
            <p:spPr bwMode="auto">
              <a:xfrm>
                <a:off x="3216" y="2736"/>
                <a:ext cx="77" cy="6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79" name="Freeform 60"/>
              <p:cNvSpPr>
                <a:spLocks/>
              </p:cNvSpPr>
              <p:nvPr/>
            </p:nvSpPr>
            <p:spPr bwMode="auto">
              <a:xfrm>
                <a:off x="3120" y="2688"/>
                <a:ext cx="1344" cy="384"/>
              </a:xfrm>
              <a:custGeom>
                <a:avLst/>
                <a:gdLst>
                  <a:gd name="T0" fmla="*/ 0 w 1344"/>
                  <a:gd name="T1" fmla="*/ 384 h 384"/>
                  <a:gd name="T2" fmla="*/ 144 w 1344"/>
                  <a:gd name="T3" fmla="*/ 96 h 384"/>
                  <a:gd name="T4" fmla="*/ 576 w 1344"/>
                  <a:gd name="T5" fmla="*/ 288 h 384"/>
                  <a:gd name="T6" fmla="*/ 912 w 1344"/>
                  <a:gd name="T7" fmla="*/ 144 h 384"/>
                  <a:gd name="T8" fmla="*/ 1056 w 1344"/>
                  <a:gd name="T9" fmla="*/ 288 h 384"/>
                  <a:gd name="T10" fmla="*/ 1152 w 1344"/>
                  <a:gd name="T11" fmla="*/ 0 h 384"/>
                  <a:gd name="T12" fmla="*/ 1344 w 1344"/>
                  <a:gd name="T13" fmla="*/ 288 h 3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44"/>
                  <a:gd name="T22" fmla="*/ 0 h 384"/>
                  <a:gd name="T23" fmla="*/ 1344 w 1344"/>
                  <a:gd name="T24" fmla="*/ 384 h 3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44" h="384">
                    <a:moveTo>
                      <a:pt x="0" y="384"/>
                    </a:moveTo>
                    <a:cubicBezTo>
                      <a:pt x="24" y="248"/>
                      <a:pt x="48" y="112"/>
                      <a:pt x="144" y="96"/>
                    </a:cubicBezTo>
                    <a:cubicBezTo>
                      <a:pt x="240" y="80"/>
                      <a:pt x="448" y="280"/>
                      <a:pt x="576" y="288"/>
                    </a:cubicBezTo>
                    <a:cubicBezTo>
                      <a:pt x="704" y="296"/>
                      <a:pt x="832" y="144"/>
                      <a:pt x="912" y="144"/>
                    </a:cubicBezTo>
                    <a:cubicBezTo>
                      <a:pt x="992" y="144"/>
                      <a:pt x="1016" y="312"/>
                      <a:pt x="1056" y="288"/>
                    </a:cubicBezTo>
                    <a:cubicBezTo>
                      <a:pt x="1096" y="264"/>
                      <a:pt x="1104" y="0"/>
                      <a:pt x="1152" y="0"/>
                    </a:cubicBezTo>
                    <a:cubicBezTo>
                      <a:pt x="1200" y="0"/>
                      <a:pt x="1272" y="144"/>
                      <a:pt x="1344" y="28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80" name="Oval 61"/>
              <p:cNvSpPr>
                <a:spLocks noChangeArrowheads="1"/>
              </p:cNvSpPr>
              <p:nvPr/>
            </p:nvSpPr>
            <p:spPr bwMode="auto">
              <a:xfrm>
                <a:off x="4011" y="2798"/>
                <a:ext cx="77" cy="6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81" name="Oval 62"/>
              <p:cNvSpPr>
                <a:spLocks noChangeArrowheads="1"/>
              </p:cNvSpPr>
              <p:nvPr/>
            </p:nvSpPr>
            <p:spPr bwMode="auto">
              <a:xfrm>
                <a:off x="4240" y="2661"/>
                <a:ext cx="77" cy="6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1873" name="Text Box 67"/>
            <p:cNvSpPr txBox="1">
              <a:spLocks noChangeArrowheads="1"/>
            </p:cNvSpPr>
            <p:nvPr/>
          </p:nvSpPr>
          <p:spPr bwMode="auto">
            <a:xfrm>
              <a:off x="3787" y="3024"/>
              <a:ext cx="48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bad</a:t>
              </a:r>
              <a:endParaRPr kumimoji="0" lang="ru-RU" sz="2000" b="0" i="1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1862" name="Group 71"/>
          <p:cNvGrpSpPr>
            <a:grpSpLocks/>
          </p:cNvGrpSpPr>
          <p:nvPr/>
        </p:nvGrpSpPr>
        <p:grpSpPr bwMode="auto">
          <a:xfrm>
            <a:off x="6061075" y="2590800"/>
            <a:ext cx="2701925" cy="1303338"/>
            <a:chOff x="192" y="1632"/>
            <a:chExt cx="1976" cy="1024"/>
          </a:xfrm>
        </p:grpSpPr>
        <p:grpSp>
          <p:nvGrpSpPr>
            <p:cNvPr id="121864" name="Group 43"/>
            <p:cNvGrpSpPr>
              <a:grpSpLocks/>
            </p:cNvGrpSpPr>
            <p:nvPr/>
          </p:nvGrpSpPr>
          <p:grpSpPr bwMode="auto">
            <a:xfrm>
              <a:off x="192" y="1632"/>
              <a:ext cx="1976" cy="1024"/>
              <a:chOff x="480" y="1553"/>
              <a:chExt cx="2445" cy="1439"/>
            </a:xfrm>
          </p:grpSpPr>
          <p:sp>
            <p:nvSpPr>
              <p:cNvPr id="121866" name="Line 33"/>
              <p:cNvSpPr>
                <a:spLocks noChangeShapeType="1"/>
              </p:cNvSpPr>
              <p:nvPr/>
            </p:nvSpPr>
            <p:spPr bwMode="auto">
              <a:xfrm>
                <a:off x="729" y="2561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67" name="Line 34"/>
              <p:cNvSpPr>
                <a:spLocks noChangeShapeType="1"/>
              </p:cNvSpPr>
              <p:nvPr/>
            </p:nvSpPr>
            <p:spPr bwMode="auto">
              <a:xfrm flipV="1">
                <a:off x="729" y="1649"/>
                <a:ext cx="0" cy="9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68" name="Text Box 35"/>
              <p:cNvSpPr txBox="1">
                <a:spLocks noChangeArrowheads="1"/>
              </p:cNvSpPr>
              <p:nvPr/>
            </p:nvSpPr>
            <p:spPr bwMode="auto">
              <a:xfrm>
                <a:off x="480" y="1553"/>
                <a:ext cx="256" cy="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</a:t>
                </a:r>
                <a:endParaRPr kumimoji="0" lang="ru-RU" sz="1800" b="0" i="1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69" name="Text Box 36"/>
              <p:cNvSpPr txBox="1">
                <a:spLocks noChangeArrowheads="1"/>
              </p:cNvSpPr>
              <p:nvPr/>
            </p:nvSpPr>
            <p:spPr bwMode="auto">
              <a:xfrm>
                <a:off x="1856" y="2587"/>
                <a:ext cx="1069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99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region size</a:t>
                </a: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870" name="Freeform 38"/>
              <p:cNvSpPr>
                <a:spLocks/>
              </p:cNvSpPr>
              <p:nvPr/>
            </p:nvSpPr>
            <p:spPr bwMode="auto">
              <a:xfrm>
                <a:off x="960" y="1849"/>
                <a:ext cx="1632" cy="568"/>
              </a:xfrm>
              <a:custGeom>
                <a:avLst/>
                <a:gdLst>
                  <a:gd name="T0" fmla="*/ 0 w 1632"/>
                  <a:gd name="T1" fmla="*/ 568 h 568"/>
                  <a:gd name="T2" fmla="*/ 288 w 1632"/>
                  <a:gd name="T3" fmla="*/ 40 h 568"/>
                  <a:gd name="T4" fmla="*/ 912 w 1632"/>
                  <a:gd name="T5" fmla="*/ 328 h 568"/>
                  <a:gd name="T6" fmla="*/ 1392 w 1632"/>
                  <a:gd name="T7" fmla="*/ 472 h 568"/>
                  <a:gd name="T8" fmla="*/ 1632 w 1632"/>
                  <a:gd name="T9" fmla="*/ 520 h 5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2"/>
                  <a:gd name="T16" fmla="*/ 0 h 568"/>
                  <a:gd name="T17" fmla="*/ 1632 w 1632"/>
                  <a:gd name="T18" fmla="*/ 568 h 5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2" h="568">
                    <a:moveTo>
                      <a:pt x="0" y="568"/>
                    </a:moveTo>
                    <a:cubicBezTo>
                      <a:pt x="68" y="324"/>
                      <a:pt x="136" y="80"/>
                      <a:pt x="288" y="40"/>
                    </a:cubicBezTo>
                    <a:cubicBezTo>
                      <a:pt x="440" y="0"/>
                      <a:pt x="728" y="256"/>
                      <a:pt x="912" y="328"/>
                    </a:cubicBezTo>
                    <a:cubicBezTo>
                      <a:pt x="1096" y="400"/>
                      <a:pt x="1272" y="440"/>
                      <a:pt x="1392" y="472"/>
                    </a:cubicBezTo>
                    <a:cubicBezTo>
                      <a:pt x="1512" y="504"/>
                      <a:pt x="1572" y="512"/>
                      <a:pt x="1632" y="5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871" name="Oval 39"/>
              <p:cNvSpPr>
                <a:spLocks noChangeArrowheads="1"/>
              </p:cNvSpPr>
              <p:nvPr/>
            </p:nvSpPr>
            <p:spPr bwMode="auto">
              <a:xfrm>
                <a:off x="1248" y="1841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1865" name="Text Box 68"/>
            <p:cNvSpPr txBox="1">
              <a:spLocks noChangeArrowheads="1"/>
            </p:cNvSpPr>
            <p:nvPr/>
          </p:nvSpPr>
          <p:spPr bwMode="auto">
            <a:xfrm>
              <a:off x="1152" y="1728"/>
              <a:ext cx="67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Good </a:t>
              </a: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!</a:t>
              </a:r>
              <a:endParaRPr kumimoji="0" lang="ru-RU" sz="2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1863" name="Rectangle 72"/>
          <p:cNvSpPr>
            <a:spLocks noChangeArrowheads="1"/>
          </p:cNvSpPr>
          <p:nvPr/>
        </p:nvSpPr>
        <p:spPr bwMode="auto">
          <a:xfrm>
            <a:off x="762000" y="4419600"/>
            <a:ext cx="8001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usual images: a good function would be one which responds to contrast (sharp local intensity change)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17-Oct-17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7DC490-98B8-074B-BB30-37775A2447E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713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Autofit/>
          </a:bodyPr>
          <a:lstStyle/>
          <a:p>
            <a:pPr lvl="0" algn="l" defTabSz="914400" fontAlgn="base">
              <a:spcAft>
                <a:spcPct val="0"/>
              </a:spcAft>
              <a:defRPr/>
            </a:pPr>
            <a:r>
              <a:rPr lang="en-US" sz="3600" dirty="0">
                <a:solidFill>
                  <a:prstClr val="black"/>
                </a:solidFill>
              </a:rPr>
              <a:t>What Is A Useful Signature Function </a:t>
            </a:r>
            <a:r>
              <a:rPr lang="en-US" sz="3600" i="1" dirty="0">
                <a:solidFill>
                  <a:prstClr val="black"/>
                </a:solidFill>
              </a:rPr>
              <a:t>f</a:t>
            </a:r>
            <a:r>
              <a:rPr lang="en-US" sz="3600" dirty="0">
                <a:solidFill>
                  <a:prstClr val="black"/>
                </a:solidFill>
              </a:rPr>
              <a:t> ?</a:t>
            </a:r>
            <a:endParaRPr lang="de-CH" sz="3600" dirty="0">
              <a:solidFill>
                <a:prstClr val="black"/>
              </a:solidFill>
            </a:endParaRPr>
          </a:p>
        </p:txBody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1066800"/>
          </a:xfrm>
        </p:spPr>
        <p:txBody>
          <a:bodyPr/>
          <a:lstStyle/>
          <a:p>
            <a:pPr eaLnBrk="1" hangingPunct="1"/>
            <a:r>
              <a:rPr lang="en-US" sz="2800" dirty="0">
                <a:cs typeface="Times New Roman" charset="0"/>
              </a:rPr>
              <a:t>Functions for determining scale</a:t>
            </a:r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>
          <a:off x="1295400" y="5259388"/>
          <a:ext cx="32766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4" imgW="1460160" imgH="406080" progId="Equation.DSMT4">
                  <p:embed/>
                </p:oleObj>
              </mc:Choice>
              <mc:Fallback>
                <p:oleObj name="Equation" r:id="rId4" imgW="1460160" imgH="406080" progId="Equation.DSMT4">
                  <p:embed/>
                  <p:pic>
                    <p:nvPicPr>
                      <p:cNvPr id="1239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259388"/>
                        <a:ext cx="3276600" cy="912812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>
          <a:off x="457200" y="23622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Equation" r:id="rId6" imgW="2120760" imgH="279360" progId="Equation.DSMT4">
                  <p:embed/>
                </p:oleObj>
              </mc:Choice>
              <mc:Fallback>
                <p:oleObj name="Equation" r:id="rId6" imgW="2120760" imgH="279360" progId="Equation.DSMT4">
                  <p:embed/>
                  <p:pic>
                    <p:nvPicPr>
                      <p:cNvPr id="12390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622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8" name="Object 4"/>
          <p:cNvGraphicFramePr>
            <a:graphicFrameLocks noChangeAspect="1"/>
          </p:cNvGraphicFramePr>
          <p:nvPr/>
        </p:nvGraphicFramePr>
        <p:xfrm>
          <a:off x="457200" y="35655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8" imgW="1917360" imgH="203040" progId="Equation.DSMT4">
                  <p:embed/>
                </p:oleObj>
              </mc:Choice>
              <mc:Fallback>
                <p:oleObj name="Equation" r:id="rId8" imgW="1917360" imgH="203040" progId="Equation.DSMT4">
                  <p:embed/>
                  <p:pic>
                    <p:nvPicPr>
                      <p:cNvPr id="1239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5655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5715000" y="1219200"/>
          <a:ext cx="30845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10" imgW="1206360" imgH="203040" progId="Equation.3">
                  <p:embed/>
                </p:oleObj>
              </mc:Choice>
              <mc:Fallback>
                <p:oleObj name="Equation" r:id="rId10" imgW="1206360" imgH="203040" progId="Equation.3">
                  <p:embed/>
                  <p:pic>
                    <p:nvPicPr>
                      <p:cNvPr id="1239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19200"/>
                        <a:ext cx="3084513" cy="520700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2" name="Text Box 39"/>
          <p:cNvSpPr txBox="1">
            <a:spLocks noChangeArrowheads="1"/>
          </p:cNvSpPr>
          <p:nvPr/>
        </p:nvSpPr>
        <p:spPr bwMode="auto">
          <a:xfrm>
            <a:off x="398463" y="1752600"/>
            <a:ext cx="121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Kernels:</a:t>
            </a: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913" name="Text Box 42"/>
          <p:cNvSpPr txBox="1">
            <a:spLocks noChangeArrowheads="1"/>
          </p:cNvSpPr>
          <p:nvPr/>
        </p:nvSpPr>
        <p:spPr bwMode="auto">
          <a:xfrm>
            <a:off x="542925" y="4699000"/>
            <a:ext cx="17986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where Gaussian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23914" name="Picture 4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57400"/>
            <a:ext cx="38100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5" name="Text Box 44"/>
          <p:cNvSpPr txBox="1">
            <a:spLocks noChangeArrowheads="1"/>
          </p:cNvSpPr>
          <p:nvPr/>
        </p:nvSpPr>
        <p:spPr bwMode="auto">
          <a:xfrm>
            <a:off x="5105400" y="5461000"/>
            <a:ext cx="38100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Note: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both kernels are invariant to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scale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rotation</a:t>
            </a:r>
            <a:endParaRPr kumimoji="0" lang="ru-RU" sz="20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916" name="Text Box 45"/>
          <p:cNvSpPr txBox="1">
            <a:spLocks noChangeArrowheads="1"/>
          </p:cNvSpPr>
          <p:nvPr/>
        </p:nvSpPr>
        <p:spPr bwMode="auto">
          <a:xfrm>
            <a:off x="609600" y="2895600"/>
            <a:ext cx="1352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(Laplacian)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917" name="Text Box 46"/>
          <p:cNvSpPr txBox="1">
            <a:spLocks noChangeArrowheads="1"/>
          </p:cNvSpPr>
          <p:nvPr/>
        </p:nvSpPr>
        <p:spPr bwMode="auto">
          <a:xfrm>
            <a:off x="549275" y="3946525"/>
            <a:ext cx="2803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(Difference of Gaussians)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17-Oct-17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7DC490-98B8-074B-BB30-37775A2447EF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47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0738" y="3436938"/>
            <a:ext cx="7485062" cy="2663825"/>
            <a:chOff x="528" y="2472"/>
            <a:chExt cx="4715" cy="1678"/>
          </a:xfrm>
        </p:grpSpPr>
        <p:pic>
          <p:nvPicPr>
            <p:cNvPr id="66565" name="Picture 3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" y="2472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6" name="Picture 4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2472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563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</a:p>
        </p:txBody>
      </p:sp>
      <p:sp>
        <p:nvSpPr>
          <p:cNvPr id="66564" name="Rectangle 6"/>
          <p:cNvSpPr>
            <a:spLocks noChangeArrowheads="1"/>
          </p:cNvSpPr>
          <p:nvPr/>
        </p:nvSpPr>
        <p:spPr bwMode="auto">
          <a:xfrm>
            <a:off x="838200" y="1219200"/>
            <a:ext cx="708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Detect feature points in both images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04451" name="Title 5"/>
          <p:cNvSpPr>
            <a:spLocks noGrp="1"/>
          </p:cNvSpPr>
          <p:nvPr>
            <p:ph type="title" idx="4294967295"/>
          </p:nvPr>
        </p:nvSpPr>
        <p:spPr>
          <a:xfrm>
            <a:off x="457200" y="381000"/>
            <a:ext cx="8686800" cy="609600"/>
          </a:xfrm>
        </p:spPr>
        <p:txBody>
          <a:bodyPr/>
          <a:lstStyle/>
          <a:p>
            <a:pPr eaLnBrk="1" hangingPunct="1"/>
            <a:r>
              <a:rPr lang="en-US"/>
              <a:t>What Is A Useful Signature Function?</a:t>
            </a:r>
            <a:endParaRPr lang="de-CH"/>
          </a:p>
        </p:txBody>
      </p:sp>
      <p:sp>
        <p:nvSpPr>
          <p:cNvPr id="104452" name="Content Placeholder 6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Laplacian-of-Gaussian = “blob” detector</a:t>
            </a:r>
            <a:endParaRPr lang="de-CH"/>
          </a:p>
        </p:txBody>
      </p:sp>
      <p:sp>
        <p:nvSpPr>
          <p:cNvPr id="104453" name="Slide Number Placeholder 3"/>
          <p:cNvSpPr txBox="1">
            <a:spLocks noGrp="1"/>
          </p:cNvSpPr>
          <p:nvPr/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27BD1534-65BA-4646-AADA-37FAF69A788D}" type="slidenum">
              <a:rPr lang="de-DE" sz="1400" smtClean="0">
                <a:solidFill>
                  <a:srgbClr val="000000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de-DE" sz="1400">
              <a:solidFill>
                <a:srgbClr val="000000"/>
              </a:solidFill>
            </a:endParaRPr>
          </a:p>
        </p:txBody>
      </p:sp>
      <p:sp>
        <p:nvSpPr>
          <p:cNvPr id="104454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pic>
        <p:nvPicPr>
          <p:cNvPr id="104455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103313" y="1822450"/>
            <a:ext cx="17272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6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581150" y="4232275"/>
            <a:ext cx="77152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7" name="Picture 27" descr="c-enhedg-laplap"/>
          <p:cNvPicPr>
            <a:picLocks noChangeAspect="1" noChangeArrowheads="1"/>
          </p:cNvPicPr>
          <p:nvPr/>
        </p:nvPicPr>
        <p:blipFill>
          <a:blip r:embed="rId4" cstate="print"/>
          <a:srcRect t="21783"/>
          <a:stretch>
            <a:fillRect/>
          </a:stretch>
        </p:blipFill>
        <p:spPr bwMode="auto">
          <a:xfrm>
            <a:off x="1736725" y="5035550"/>
            <a:ext cx="4603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8" name="Picture 27" descr="c-enhedg-laplap"/>
          <p:cNvPicPr>
            <a:picLocks noChangeAspect="1" noChangeArrowheads="1"/>
          </p:cNvPicPr>
          <p:nvPr/>
        </p:nvPicPr>
        <p:blipFill>
          <a:blip r:embed="rId3" cstate="print"/>
          <a:srcRect t="21783"/>
          <a:stretch>
            <a:fillRect/>
          </a:stretch>
        </p:blipFill>
        <p:spPr bwMode="auto">
          <a:xfrm>
            <a:off x="1290638" y="3063875"/>
            <a:ext cx="135255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rot="5400000" flipH="1" flipV="1">
            <a:off x="1285876" y="3684587"/>
            <a:ext cx="3687762" cy="36513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11500" y="5546725"/>
            <a:ext cx="3833813" cy="0"/>
          </a:xfrm>
          <a:prstGeom prst="straightConnector1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22675" y="5948363"/>
            <a:ext cx="146050" cy="1460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648200" y="5802313"/>
            <a:ext cx="508000" cy="5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922963" y="5619750"/>
            <a:ext cx="803275" cy="8032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308194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276388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974502" y="542575"/>
                </a:lnTo>
                <a:cubicBezTo>
                  <a:pt x="2156302" y="582982"/>
                  <a:pt x="2184665" y="1416"/>
                  <a:pt x="2276388" y="708"/>
                </a:cubicBezTo>
                <a:cubicBezTo>
                  <a:pt x="2368111" y="0"/>
                  <a:pt x="2433011" y="457425"/>
                  <a:pt x="2524841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3506775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387268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03348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823815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168961" y="542575"/>
                </a:lnTo>
                <a:cubicBezTo>
                  <a:pt x="1350761" y="582982"/>
                  <a:pt x="1433718" y="1416"/>
                  <a:pt x="1542860" y="708"/>
                </a:cubicBezTo>
                <a:cubicBezTo>
                  <a:pt x="1652002" y="0"/>
                  <a:pt x="1731985" y="457425"/>
                  <a:pt x="1823815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900617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867235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219390" y="542575"/>
                </a:lnTo>
                <a:cubicBezTo>
                  <a:pt x="401190" y="582982"/>
                  <a:pt x="497213" y="1416"/>
                  <a:pt x="611772" y="708"/>
                </a:cubicBezTo>
                <a:cubicBezTo>
                  <a:pt x="726331" y="0"/>
                  <a:pt x="814917" y="457425"/>
                  <a:pt x="906747" y="538329"/>
                </a:cubicBezTo>
                <a:cubicBezTo>
                  <a:pt x="1008147" y="544063"/>
                  <a:pt x="2274042" y="533948"/>
                  <a:pt x="2957689" y="531758"/>
                </a:cubicBez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Characteristic scale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We define the </a:t>
            </a:r>
            <a:r>
              <a:rPr lang="en-US" i="1"/>
              <a:t>characteristic scale </a:t>
            </a:r>
            <a:r>
              <a:rPr lang="en-US"/>
              <a:t>as the scale that produces peak of Laplacian response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105482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483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547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Text Box 9"/>
          <p:cNvSpPr txBox="1">
            <a:spLocks noChangeArrowheads="1"/>
          </p:cNvSpPr>
          <p:nvPr/>
        </p:nvSpPr>
        <p:spPr bwMode="auto">
          <a:xfrm>
            <a:off x="3111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characteristic scale</a:t>
            </a:r>
          </a:p>
        </p:txBody>
      </p:sp>
      <p:sp>
        <p:nvSpPr>
          <p:cNvPr id="105480" name="Rectangle 10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T. Lindeberg (1998). </a:t>
            </a:r>
            <a:r>
              <a:rPr lang="en-US" sz="2000">
                <a:solidFill>
                  <a:srgbClr val="000000"/>
                </a:solidFill>
                <a:cs typeface="Arial" pitchFamily="34" charset="0"/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i="1">
                <a:solidFill>
                  <a:srgbClr val="000000"/>
                </a:solidFill>
                <a:cs typeface="Arial" pitchFamily="34" charset="0"/>
              </a:rPr>
              <a:t>International Journal of Computer Vision</a:t>
            </a: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b="1">
                <a:solidFill>
                  <a:srgbClr val="000000"/>
                </a:solidFill>
                <a:cs typeface="Arial" pitchFamily="34" charset="0"/>
              </a:rPr>
              <a:t>30</a:t>
            </a: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 (2): pp 77--116. </a:t>
            </a:r>
          </a:p>
        </p:txBody>
      </p:sp>
      <p:sp>
        <p:nvSpPr>
          <p:cNvPr id="105481" name="Text Box 11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K. Grauman, B. Leibe</a:t>
            </a:r>
          </a:p>
        </p:txBody>
      </p:sp>
      <p:sp>
        <p:nvSpPr>
          <p:cNvPr id="1536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Laplacian-of-Gaussian (LoG)</a:t>
            </a:r>
            <a:endParaRPr lang="de-CH"/>
          </a:p>
        </p:txBody>
      </p:sp>
      <p:sp>
        <p:nvSpPr>
          <p:cNvPr id="1536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143000"/>
            <a:ext cx="8686800" cy="4495800"/>
          </a:xfrm>
        </p:spPr>
        <p:txBody>
          <a:bodyPr/>
          <a:lstStyle/>
          <a:p>
            <a:pPr eaLnBrk="1" hangingPunct="1"/>
            <a:r>
              <a:rPr lang="en-US"/>
              <a:t>Interest points: </a:t>
            </a:r>
          </a:p>
          <a:p>
            <a:pPr eaLnBrk="1" hangingPunct="1">
              <a:buFontTx/>
              <a:buNone/>
            </a:pPr>
            <a:r>
              <a:rPr lang="en-US"/>
              <a:t>	Local maxima in scale </a:t>
            </a:r>
            <a:br>
              <a:rPr lang="en-US"/>
            </a:br>
            <a:r>
              <a:rPr lang="en-US"/>
              <a:t>space of Laplacian-of-</a:t>
            </a:r>
            <a:br>
              <a:rPr lang="en-US"/>
            </a:br>
            <a:r>
              <a:rPr lang="en-US"/>
              <a:t>Gaussian</a:t>
            </a:r>
            <a:endParaRPr lang="de-CH"/>
          </a:p>
        </p:txBody>
      </p:sp>
      <p:sp>
        <p:nvSpPr>
          <p:cNvPr id="15366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>
                <a:solidFill>
                  <a:srgbClr val="000000"/>
                </a:solidFill>
              </a:rPr>
              <a:t>K. Grauman, B. Leibe</a:t>
            </a:r>
          </a:p>
        </p:txBody>
      </p:sp>
      <p:pic>
        <p:nvPicPr>
          <p:cNvPr id="1536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15376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7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8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79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5380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15362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98" name="Equation" r:id="rId10" imgW="990360" imgH="241200" progId="Equation.3">
                    <p:embed/>
                  </p:oleObj>
                </mc:Choice>
                <mc:Fallback>
                  <p:oleObj name="Equation" r:id="rId10" imgW="990360" imgH="241200" progId="Equation.3">
                    <p:embed/>
                    <p:pic>
                      <p:nvPicPr>
                        <p:cNvPr id="1536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81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endParaRPr lang="en-US" b="1" i="1">
                <a:solidFill>
                  <a:srgbClr val="00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5382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>
                <a:solidFill>
                  <a:srgbClr val="00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5383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>
                <a:solidFill>
                  <a:srgbClr val="00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5384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>
                <a:solidFill>
                  <a:srgbClr val="00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5385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pl-PL" b="1" i="1" baseline="30000">
                  <a:solidFill>
                    <a:srgbClr val="00000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>
                <a:solidFill>
                  <a:srgbClr val="00000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15386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87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88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89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90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140450" y="1631950"/>
            <a:ext cx="2740025" cy="3003550"/>
            <a:chOff x="5867400" y="2168525"/>
            <a:chExt cx="2740025" cy="3003550"/>
          </a:xfrm>
        </p:grpSpPr>
        <p:pic>
          <p:nvPicPr>
            <p:cNvPr id="15372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626284" y="2462251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73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973138" cy="792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74" name="Line 23"/>
            <p:cNvSpPr>
              <a:spLocks noChangeShapeType="1"/>
            </p:cNvSpPr>
            <p:nvPr/>
          </p:nvSpPr>
          <p:spPr bwMode="auto">
            <a:xfrm>
              <a:off x="5867400" y="3213100"/>
              <a:ext cx="1081088" cy="10795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15375" name="Line 24"/>
            <p:cNvSpPr>
              <a:spLocks noChangeShapeType="1"/>
            </p:cNvSpPr>
            <p:nvPr/>
          </p:nvSpPr>
          <p:spPr bwMode="auto">
            <a:xfrm>
              <a:off x="5867400" y="2168525"/>
              <a:ext cx="936625" cy="1331913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2071687" cy="708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l-PL" sz="2000" b="1" dirty="0">
                <a:solidFill>
                  <a:srgbClr val="000000"/>
                </a:solidFill>
                <a:sym typeface="Symbol"/>
              </a:rPr>
              <a:t></a:t>
            </a:r>
            <a:r>
              <a:rPr lang="en-US" sz="2000" b="1" dirty="0">
                <a:solidFill>
                  <a:srgbClr val="000000"/>
                </a:solidFill>
                <a:sym typeface="Symbol"/>
              </a:rPr>
              <a:t> L</a:t>
            </a:r>
            <a:r>
              <a:rPr lang="pl-PL" sz="2000" b="1" dirty="0">
                <a:solidFill>
                  <a:srgbClr val="000000"/>
                </a:solidFill>
              </a:rPr>
              <a:t>ist of</a:t>
            </a:r>
            <a:r>
              <a:rPr lang="en-US" sz="2000" b="1" dirty="0">
                <a:solidFill>
                  <a:srgbClr val="000000"/>
                </a:solidFill>
              </a:rPr>
              <a:t>       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i="1" dirty="0">
                <a:solidFill>
                  <a:srgbClr val="000000"/>
                </a:solidFill>
              </a:rPr>
              <a:t>    </a:t>
            </a:r>
            <a:r>
              <a:rPr lang="pl-PL" sz="2000" b="1" i="1" dirty="0">
                <a:solidFill>
                  <a:srgbClr val="000000"/>
                </a:solidFill>
              </a:rPr>
              <a:t>(x, y, </a:t>
            </a:r>
            <a:r>
              <a:rPr lang="el-GR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σ</a:t>
            </a:r>
            <a:r>
              <a:rPr lang="pl-PL" sz="2000" b="1" i="1" dirty="0">
                <a:solidFill>
                  <a:srgbClr val="000000"/>
                </a:solidFill>
              </a:rPr>
              <a:t>)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pic>
        <p:nvPicPr>
          <p:cNvPr id="15371" name="Picture 27" descr="c-enhedg-laplap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Scale-space blob detector: Example</a:t>
            </a:r>
          </a:p>
        </p:txBody>
      </p:sp>
      <p:pic>
        <p:nvPicPr>
          <p:cNvPr id="10649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752600"/>
            <a:ext cx="5181600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Scale-space blob detector: Example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932868" name="Picture 4" descr="pyramid_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69" name="Picture 5" descr="pyramid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0" name="Picture 6" descr="pyramid_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1" name="Picture 7" descr="pyramid_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2" name="Picture 8" descr="pyramid_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3" name="Picture 9" descr="pyramid_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4" name="Picture 10" descr="pyramid_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5" name="Picture 11" descr="pyramid_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6" name="Picture 12" descr="pyramid_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877" name="Picture 13" descr="pyramid_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34" name="Text Box 1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Scale-space blob detector: Example</a:t>
            </a:r>
          </a:p>
        </p:txBody>
      </p:sp>
      <p:pic>
        <p:nvPicPr>
          <p:cNvPr id="108547" name="Picture 3" descr="butterfly_circl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7315200" y="6567488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Source: Lana Lazebnik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Alternative approach</a:t>
            </a:r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49602" y="6518910"/>
            <a:ext cx="909638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Ruye Wang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981200"/>
            <a:ext cx="5953125" cy="4257675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0D9DCBE-4FF7-4347-8F6B-4E934910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218" y="1044258"/>
            <a:ext cx="8660381" cy="555942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dirty="0"/>
              <a:t>Approximate </a:t>
            </a:r>
            <a:r>
              <a:rPr lang="en-US" dirty="0" err="1"/>
              <a:t>LoG</a:t>
            </a:r>
            <a:r>
              <a:rPr lang="en-US" dirty="0"/>
              <a:t> with Difference-of-Gaussian (</a:t>
            </a:r>
            <a:r>
              <a:rPr lang="en-US" dirty="0" err="1"/>
              <a:t>DoG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01211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idx="1"/>
          </p:nvPr>
        </p:nvSpPr>
        <p:spPr>
          <a:xfrm>
            <a:off x="331218" y="1044258"/>
            <a:ext cx="8507981" cy="2819400"/>
          </a:xfrm>
        </p:spPr>
        <p:txBody>
          <a:bodyPr>
            <a:normAutofit fontScale="92500"/>
          </a:bodyPr>
          <a:lstStyle/>
          <a:p>
            <a:pPr marL="0" indent="0" eaLnBrk="1" hangingPunct="1">
              <a:buNone/>
            </a:pPr>
            <a:r>
              <a:rPr lang="en-US" dirty="0"/>
              <a:t>Approximate </a:t>
            </a:r>
            <a:r>
              <a:rPr lang="en-US" dirty="0" err="1"/>
              <a:t>LoG</a:t>
            </a:r>
            <a:r>
              <a:rPr lang="en-US" dirty="0"/>
              <a:t> with Difference-of-Gaussian (</a:t>
            </a:r>
            <a:r>
              <a:rPr lang="en-US" dirty="0" err="1"/>
              <a:t>DoG</a:t>
            </a:r>
            <a:r>
              <a:rPr lang="en-US" dirty="0"/>
              <a:t>).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r>
              <a:rPr lang="en-US" dirty="0"/>
              <a:t>1. Blur image with   </a:t>
            </a:r>
            <a:r>
              <a:rPr lang="el-GR" dirty="0"/>
              <a:t>σ </a:t>
            </a:r>
            <a:r>
              <a:rPr lang="en-US" dirty="0"/>
              <a:t>Gaussian kernel</a:t>
            </a:r>
          </a:p>
          <a:p>
            <a:pPr marL="0" indent="0" eaLnBrk="1" hangingPunct="1">
              <a:buNone/>
            </a:pPr>
            <a:r>
              <a:rPr lang="en-US" dirty="0"/>
              <a:t>2. Blur image with </a:t>
            </a:r>
            <a:r>
              <a:rPr lang="en-US" i="1" dirty="0"/>
              <a:t>k</a:t>
            </a:r>
            <a:r>
              <a:rPr lang="el-GR" dirty="0"/>
              <a:t>σ</a:t>
            </a:r>
            <a:r>
              <a:rPr lang="en-US" dirty="0"/>
              <a:t> Gaussian kernel</a:t>
            </a:r>
          </a:p>
          <a:p>
            <a:pPr marL="0" indent="0" eaLnBrk="1" hangingPunct="1">
              <a:buNone/>
            </a:pPr>
            <a:r>
              <a:rPr lang="en-US" dirty="0"/>
              <a:t>3. Subtract 2. from 1.</a:t>
            </a:r>
            <a:endParaRPr lang="de-CH" dirty="0"/>
          </a:p>
        </p:txBody>
      </p:sp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Alternative approach</a:t>
            </a:r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pic>
        <p:nvPicPr>
          <p:cNvPr id="50182" name="Picture 4" descr="c-enhedg-lapl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61968" y="5658243"/>
            <a:ext cx="1122605" cy="112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183" name="Group 11"/>
          <p:cNvGrpSpPr>
            <a:grpSpLocks/>
          </p:cNvGrpSpPr>
          <p:nvPr/>
        </p:nvGrpSpPr>
        <p:grpSpPr bwMode="auto">
          <a:xfrm>
            <a:off x="769936" y="4191000"/>
            <a:ext cx="7715251" cy="1700212"/>
            <a:chOff x="565150" y="4897438"/>
            <a:chExt cx="7715250" cy="1700212"/>
          </a:xfrm>
        </p:grpSpPr>
        <p:pic>
          <p:nvPicPr>
            <p:cNvPr id="50184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56177" y="4899025"/>
              <a:ext cx="2170112" cy="16986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50185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5150" y="4899025"/>
              <a:ext cx="2170113" cy="16986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50186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19813" y="4897438"/>
              <a:ext cx="2160587" cy="170021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50187" name="Text Box 8"/>
            <p:cNvSpPr txBox="1">
              <a:spLocks noChangeArrowheads="1"/>
            </p:cNvSpPr>
            <p:nvPr/>
          </p:nvSpPr>
          <p:spPr bwMode="auto">
            <a:xfrm>
              <a:off x="2735263" y="5461000"/>
              <a:ext cx="431800" cy="5191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-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188" name="Text Box 9"/>
            <p:cNvSpPr txBox="1">
              <a:spLocks noChangeArrowheads="1"/>
            </p:cNvSpPr>
            <p:nvPr/>
          </p:nvSpPr>
          <p:spPr bwMode="auto">
            <a:xfrm>
              <a:off x="5507038" y="5403850"/>
              <a:ext cx="431800" cy="51911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=</a:t>
              </a:r>
              <a:endPara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904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914400"/>
          </a:xfrm>
        </p:spPr>
        <p:txBody>
          <a:bodyPr>
            <a:noAutofit/>
          </a:bodyPr>
          <a:lstStyle/>
          <a:p>
            <a:r>
              <a:rPr lang="en-US" sz="3200" dirty="0"/>
              <a:t>Find local maxima in position-scale space of </a:t>
            </a:r>
            <a:r>
              <a:rPr lang="en-US" sz="3200" dirty="0" err="1"/>
              <a:t>DoG</a:t>
            </a:r>
            <a:endParaRPr lang="de-CH" sz="3200" dirty="0"/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80960" y="6518910"/>
            <a:ext cx="148844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K. Grauman, B. Leibe</a:t>
            </a:r>
          </a:p>
        </p:txBody>
      </p:sp>
      <p:pic>
        <p:nvPicPr>
          <p:cNvPr id="4814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3463" y="5402263"/>
            <a:ext cx="1225550" cy="95885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4814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3463" y="4376737"/>
            <a:ext cx="1225550" cy="96043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4814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3463" y="3352800"/>
            <a:ext cx="1225550" cy="95885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4814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3463" y="2355850"/>
            <a:ext cx="1225550" cy="9604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4814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43463" y="1371600"/>
            <a:ext cx="1225550" cy="9604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48148" name="Text Box 12"/>
          <p:cNvSpPr txBox="1">
            <a:spLocks noChangeArrowheads="1"/>
          </p:cNvSpPr>
          <p:nvPr/>
        </p:nvSpPr>
        <p:spPr bwMode="auto">
          <a:xfrm>
            <a:off x="2494746" y="6026106"/>
            <a:ext cx="433388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48149" name="Text Box 13"/>
          <p:cNvSpPr txBox="1">
            <a:spLocks noChangeArrowheads="1"/>
          </p:cNvSpPr>
          <p:nvPr/>
        </p:nvSpPr>
        <p:spPr bwMode="auto">
          <a:xfrm>
            <a:off x="2384827" y="4677053"/>
            <a:ext cx="50482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endParaRPr kumimoji="0" lang="en-US" sz="1800" b="1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ea typeface="+mn-ea"/>
              <a:cs typeface="+mn-cs"/>
            </a:endParaRPr>
          </a:p>
        </p:txBody>
      </p: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6140450" y="1833563"/>
            <a:ext cx="3013075" cy="2670175"/>
            <a:chOff x="5867400" y="2168526"/>
            <a:chExt cx="3013134" cy="2670173"/>
          </a:xfrm>
        </p:grpSpPr>
        <p:pic>
          <p:nvPicPr>
            <p:cNvPr id="48138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9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140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141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848600" y="4557394"/>
            <a:ext cx="1500187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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/>
              </a:rPr>
              <a:t> L</a:t>
            </a: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ist of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(x, y, s)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42337" y="5402263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8141" y="5402263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2139886" y="5597536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4349865" y="5635373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2278753" y="3352800"/>
            <a:ext cx="591757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2k</a:t>
            </a: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endParaRPr kumimoji="0" lang="en-US" sz="1800" b="1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ea typeface="+mn-ea"/>
              <a:cs typeface="+mn-cs"/>
            </a:endParaRPr>
          </a:p>
        </p:txBody>
      </p:sp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42337" y="4376738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3" name="TextBox 2"/>
          <p:cNvSpPr txBox="1"/>
          <p:nvPr/>
        </p:nvSpPr>
        <p:spPr>
          <a:xfrm>
            <a:off x="457200" y="6379210"/>
            <a:ext cx="1268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4" name="Arc 3"/>
          <p:cNvSpPr/>
          <p:nvPr/>
        </p:nvSpPr>
        <p:spPr>
          <a:xfrm rot="12530023">
            <a:off x="2514003" y="5111793"/>
            <a:ext cx="914400" cy="914400"/>
          </a:xfrm>
          <a:prstGeom prst="arc">
            <a:avLst>
              <a:gd name="adj1" fmla="val 16200000"/>
              <a:gd name="adj2" fmla="val 22177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134113" y="4583329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8141" y="4339977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5" name="Text Box 12"/>
          <p:cNvSpPr txBox="1">
            <a:spLocks noChangeArrowheads="1"/>
          </p:cNvSpPr>
          <p:nvPr/>
        </p:nvSpPr>
        <p:spPr bwMode="auto">
          <a:xfrm>
            <a:off x="23812" y="4339977"/>
            <a:ext cx="433388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78220" y="5204340"/>
            <a:ext cx="1017264" cy="94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4349865" y="4639216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8141" y="3352800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837549" y="3352800"/>
            <a:ext cx="1267795" cy="9492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1" name="Text Box 8"/>
          <p:cNvSpPr txBox="1">
            <a:spLocks noChangeArrowheads="1"/>
          </p:cNvSpPr>
          <p:nvPr/>
        </p:nvSpPr>
        <p:spPr bwMode="auto">
          <a:xfrm>
            <a:off x="2138294" y="3567018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4337261" y="3617441"/>
            <a:ext cx="288501" cy="331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=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167010" y="2679624"/>
            <a:ext cx="4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866381" y="2651401"/>
            <a:ext cx="45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</a:t>
            </a:r>
          </a:p>
        </p:txBody>
      </p:sp>
      <p:sp>
        <p:nvSpPr>
          <p:cNvPr id="55" name="Arc 54"/>
          <p:cNvSpPr/>
          <p:nvPr/>
        </p:nvSpPr>
        <p:spPr>
          <a:xfrm rot="12530023">
            <a:off x="2514002" y="3723038"/>
            <a:ext cx="914400" cy="914400"/>
          </a:xfrm>
          <a:prstGeom prst="arc">
            <a:avLst>
              <a:gd name="adj1" fmla="val 16200000"/>
              <a:gd name="adj2" fmla="val 22177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1778219" y="3815585"/>
            <a:ext cx="1017264" cy="948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 Box 13"/>
          <p:cNvSpPr txBox="1">
            <a:spLocks noChangeArrowheads="1"/>
          </p:cNvSpPr>
          <p:nvPr/>
        </p:nvSpPr>
        <p:spPr bwMode="auto">
          <a:xfrm>
            <a:off x="-1555" y="3325109"/>
            <a:ext cx="504825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pl-PL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+mn-ea"/>
                <a:cs typeface="+mn-cs"/>
              </a:rPr>
              <a:t>s</a:t>
            </a:r>
            <a:endParaRPr kumimoji="0" lang="en-US" sz="1800" b="1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ymbol" pitchFamily="18" charset="2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86614" y="2027793"/>
            <a:ext cx="152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Find maxima</a:t>
            </a:r>
          </a:p>
        </p:txBody>
      </p:sp>
    </p:spTree>
    <p:extLst>
      <p:ext uri="{BB962C8B-B14F-4D97-AF65-F5344CB8AC3E}">
        <p14:creationId xmlns:p14="http://schemas.microsoft.com/office/powerpoint/2010/main" val="38712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9" grpId="0"/>
      <p:bldP spid="29" grpId="0"/>
      <p:bldP spid="35" grpId="0"/>
      <p:bldP spid="4" grpId="0" animBg="1"/>
      <p:bldP spid="43" grpId="0"/>
      <p:bldP spid="45" grpId="0"/>
      <p:bldP spid="48" grpId="0"/>
      <p:bldP spid="51" grpId="0"/>
      <p:bldP spid="52" grpId="0"/>
      <p:bldP spid="7" grpId="0"/>
      <p:bldP spid="54" grpId="0"/>
      <p:bldP spid="55" grpId="0" animBg="1"/>
      <p:bldP spid="57" grpId="0"/>
      <p:bldP spid="5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28600"/>
            <a:ext cx="81534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b="1" dirty="0">
                <a:latin typeface="+mn-lt"/>
              </a:rPr>
              <a:t>Example of </a:t>
            </a:r>
            <a:r>
              <a:rPr lang="en-US" b="1" dirty="0" err="1">
                <a:latin typeface="+mn-lt"/>
              </a:rPr>
              <a:t>keypoint</a:t>
            </a:r>
            <a:r>
              <a:rPr lang="en-US" b="1" dirty="0">
                <a:latin typeface="+mn-lt"/>
              </a:rPr>
              <a:t> detection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/>
        </p:nvGraphicFramePr>
        <p:xfrm>
          <a:off x="533400" y="1447800"/>
          <a:ext cx="6002338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Bitmap Image" r:id="rId4" imgW="6001588" imgH="4486901" progId="PBrush">
                  <p:embed/>
                </p:oleObj>
              </mc:Choice>
              <mc:Fallback>
                <p:oleObj name="Bitmap Image" r:id="rId4" imgW="6001588" imgH="4486901" progId="PBrush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6002338" cy="448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6553200" y="1600200"/>
            <a:ext cx="2590800" cy="2308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(a)</a:t>
            </a:r>
            <a:r>
              <a:rPr lang="en-US" sz="1600">
                <a:solidFill>
                  <a:srgbClr val="000000"/>
                </a:solidFill>
              </a:rPr>
              <a:t> 233x189 image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(b)</a:t>
            </a:r>
            <a:r>
              <a:rPr lang="en-US" sz="1600">
                <a:solidFill>
                  <a:srgbClr val="000000"/>
                </a:solidFill>
              </a:rPr>
              <a:t> 832 DOG extrema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(c)</a:t>
            </a:r>
            <a:r>
              <a:rPr lang="en-US" sz="1600">
                <a:solidFill>
                  <a:srgbClr val="000000"/>
                </a:solidFill>
              </a:rPr>
              <a:t> 729 left after peak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      value threshold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(d)</a:t>
            </a:r>
            <a:r>
              <a:rPr lang="en-US" sz="1600">
                <a:solidFill>
                  <a:srgbClr val="000000"/>
                </a:solidFill>
              </a:rPr>
              <a:t> 536 left after testing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      ratio of principle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      curvatures (removing edge responses)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838200" y="1219200"/>
            <a:ext cx="70866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Detect feature points in both images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Find corresponding pairs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22325" y="3436938"/>
            <a:ext cx="7485063" cy="2663825"/>
            <a:chOff x="528" y="2472"/>
            <a:chExt cx="4715" cy="1678"/>
          </a:xfrm>
        </p:grpSpPr>
        <p:pic>
          <p:nvPicPr>
            <p:cNvPr id="67589" name="Picture 5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" y="2472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590" name="Picture 6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2472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1" name="Line 7"/>
            <p:cNvSpPr>
              <a:spLocks noChangeShapeType="1"/>
            </p:cNvSpPr>
            <p:nvPr/>
          </p:nvSpPr>
          <p:spPr bwMode="auto">
            <a:xfrm flipV="1">
              <a:off x="2064" y="2976"/>
              <a:ext cx="120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2" name="Line 8"/>
            <p:cNvSpPr>
              <a:spLocks noChangeShapeType="1"/>
            </p:cNvSpPr>
            <p:nvPr/>
          </p:nvSpPr>
          <p:spPr bwMode="auto">
            <a:xfrm>
              <a:off x="2658" y="3146"/>
              <a:ext cx="1144" cy="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3" name="Line 9"/>
            <p:cNvSpPr>
              <a:spLocks noChangeShapeType="1"/>
            </p:cNvSpPr>
            <p:nvPr/>
          </p:nvSpPr>
          <p:spPr bwMode="auto">
            <a:xfrm flipV="1">
              <a:off x="2338" y="3840"/>
              <a:ext cx="1070" cy="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4" name="Line 10"/>
            <p:cNvSpPr>
              <a:spLocks noChangeShapeType="1"/>
            </p:cNvSpPr>
            <p:nvPr/>
          </p:nvSpPr>
          <p:spPr bwMode="auto">
            <a:xfrm flipV="1">
              <a:off x="2626" y="3552"/>
              <a:ext cx="1094" cy="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595" name="Line 11"/>
            <p:cNvSpPr>
              <a:spLocks noChangeShapeType="1"/>
            </p:cNvSpPr>
            <p:nvPr/>
          </p:nvSpPr>
          <p:spPr bwMode="auto">
            <a:xfrm flipV="1">
              <a:off x="2162" y="3288"/>
              <a:ext cx="1150" cy="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-304800"/>
            <a:ext cx="8534400" cy="1752600"/>
          </a:xfrm>
        </p:spPr>
        <p:txBody>
          <a:bodyPr/>
          <a:lstStyle/>
          <a:p>
            <a:pPr eaLnBrk="1" hangingPunct="1"/>
            <a:r>
              <a:rPr lang="en-US" sz="3800"/>
              <a:t>Scale Invariant Detection: Summary</a:t>
            </a:r>
            <a:endParaRPr lang="ru-RU" sz="3800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447800"/>
            <a:ext cx="78486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>
                <a:solidFill>
                  <a:srgbClr val="0033CC"/>
                </a:solidFill>
                <a:cs typeface="Arial" pitchFamily="34" charset="0"/>
              </a:rPr>
              <a:t>Given:</a:t>
            </a:r>
            <a:r>
              <a:rPr lang="en-US" sz="2800">
                <a:solidFill>
                  <a:srgbClr val="0033CC"/>
                </a:solidFill>
              </a:rPr>
              <a:t> </a:t>
            </a:r>
            <a:r>
              <a:rPr lang="en-US" sz="2800"/>
              <a:t>two images of the same scene with a large </a:t>
            </a:r>
            <a:r>
              <a:rPr lang="en-US" sz="2800" i="1"/>
              <a:t>scale difference</a:t>
            </a:r>
            <a:r>
              <a:rPr lang="en-US" sz="2800"/>
              <a:t> between them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solidFill>
                  <a:srgbClr val="0033CC"/>
                </a:solidFill>
                <a:cs typeface="Arial" pitchFamily="34" charset="0"/>
              </a:rPr>
              <a:t>Goal:</a:t>
            </a:r>
            <a:r>
              <a:rPr lang="en-US" sz="2800">
                <a:cs typeface="Arial" pitchFamily="34" charset="0"/>
              </a:rPr>
              <a:t> </a:t>
            </a:r>
            <a:r>
              <a:rPr lang="en-US" sz="2800"/>
              <a:t>find </a:t>
            </a:r>
            <a:r>
              <a:rPr lang="en-US" sz="2800" i="1"/>
              <a:t>the same</a:t>
            </a:r>
            <a:r>
              <a:rPr lang="en-US" sz="2800"/>
              <a:t> interest points </a:t>
            </a:r>
            <a:r>
              <a:rPr lang="en-US" sz="2800" i="1"/>
              <a:t>independently</a:t>
            </a:r>
            <a:r>
              <a:rPr lang="en-US" sz="2800"/>
              <a:t> in each image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>
                <a:solidFill>
                  <a:srgbClr val="0033CC"/>
                </a:solidFill>
                <a:cs typeface="Arial" pitchFamily="34" charset="0"/>
              </a:rPr>
              <a:t>Solution:</a:t>
            </a:r>
            <a:r>
              <a:rPr lang="en-US" sz="2800"/>
              <a:t> search for </a:t>
            </a:r>
            <a:r>
              <a:rPr lang="en-US" sz="2800" i="1"/>
              <a:t>maxima</a:t>
            </a:r>
            <a:r>
              <a:rPr lang="en-US" sz="2800"/>
              <a:t> of suitable functions in </a:t>
            </a:r>
            <a:r>
              <a:rPr lang="en-US" sz="2800" i="1"/>
              <a:t>scale</a:t>
            </a:r>
            <a:r>
              <a:rPr lang="en-US" sz="2800"/>
              <a:t> and in </a:t>
            </a:r>
            <a:r>
              <a:rPr lang="en-US" sz="2800" i="1"/>
              <a:t>space</a:t>
            </a:r>
            <a:r>
              <a:rPr lang="en-US" sz="2800"/>
              <a:t> (over the image)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Local features and alignment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838200" y="1219200"/>
            <a:ext cx="70866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Detect feature points in both images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Find corresponding pairs</a:t>
            </a:r>
          </a:p>
          <a:p>
            <a:pPr eaLnBrk="0" hangingPunct="0">
              <a:spcBef>
                <a:spcPct val="50000"/>
              </a:spcBef>
              <a:buFontTx/>
              <a:buChar char="•"/>
            </a:pPr>
            <a:r>
              <a:rPr lang="en-US" sz="2800">
                <a:solidFill>
                  <a:srgbClr val="000000"/>
                </a:solidFill>
                <a:cs typeface="Times New Roman" pitchFamily="18" charset="0"/>
              </a:rPr>
              <a:t> Use these pairs to align images</a:t>
            </a:r>
            <a:endParaRPr lang="ru-RU" sz="280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68612" name="Picture 4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5" y="3436938"/>
            <a:ext cx="5691188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31800" y="6550223"/>
            <a:ext cx="8712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[Darya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Frolova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 and Denis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Simakov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6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1_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Design">
  <a:themeElements>
    <a:clrScheme name="2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1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2_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4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Dads Tie">
  <a:themeElements>
    <a:clrScheme name="Dad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s Ti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ad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2654</Words>
  <Application>Microsoft Office PowerPoint</Application>
  <PresentationFormat>On-screen Show (4:3)</PresentationFormat>
  <Paragraphs>522</Paragraphs>
  <Slides>80</Slides>
  <Notes>71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118" baseType="lpstr">
      <vt:lpstr>Arial</vt:lpstr>
      <vt:lpstr>Arial Unicode MS</vt:lpstr>
      <vt:lpstr>Calibri</vt:lpstr>
      <vt:lpstr>Cambria Math</vt:lpstr>
      <vt:lpstr>CMEX10</vt:lpstr>
      <vt:lpstr>CMMI10</vt:lpstr>
      <vt:lpstr>CMMI7</vt:lpstr>
      <vt:lpstr>CMR10</vt:lpstr>
      <vt:lpstr>CMR7</vt:lpstr>
      <vt:lpstr>CMSY10</vt:lpstr>
      <vt:lpstr>ETH-Light</vt:lpstr>
      <vt:lpstr>Geneva</vt:lpstr>
      <vt:lpstr>Monotype Sorts</vt:lpstr>
      <vt:lpstr>Symbol</vt:lpstr>
      <vt:lpstr>Tahoma</vt:lpstr>
      <vt:lpstr>Times New Roman</vt:lpstr>
      <vt:lpstr>Trebuchet MS</vt:lpstr>
      <vt:lpstr>Wingdings</vt:lpstr>
      <vt:lpstr>Office Theme</vt:lpstr>
      <vt:lpstr>2_Default Design</vt:lpstr>
      <vt:lpstr>1_Office Theme</vt:lpstr>
      <vt:lpstr>2_Blank Presentation</vt:lpstr>
      <vt:lpstr>4_Default Design</vt:lpstr>
      <vt:lpstr>1_bernt</vt:lpstr>
      <vt:lpstr>4_bernt</vt:lpstr>
      <vt:lpstr>Dads Tie</vt:lpstr>
      <vt:lpstr>2_Office Theme</vt:lpstr>
      <vt:lpstr>7_Default Design</vt:lpstr>
      <vt:lpstr>1_Blank Presentation</vt:lpstr>
      <vt:lpstr>3_Default Design</vt:lpstr>
      <vt:lpstr>5_Blank Presentation</vt:lpstr>
      <vt:lpstr>6_Blank Presentation</vt:lpstr>
      <vt:lpstr>4_Office Theme</vt:lpstr>
      <vt:lpstr>CS223B_slides_template</vt:lpstr>
      <vt:lpstr>1_CS223B_slides_template</vt:lpstr>
      <vt:lpstr>3_Office Theme</vt:lpstr>
      <vt:lpstr>Bitmap Image</vt:lpstr>
      <vt:lpstr>Equation</vt:lpstr>
      <vt:lpstr>Feature Detection</vt:lpstr>
      <vt:lpstr>Image matching</vt:lpstr>
      <vt:lpstr>Harder case</vt:lpstr>
      <vt:lpstr>Harder still?</vt:lpstr>
      <vt:lpstr>Answer below (look for tiny colored squares…)</vt:lpstr>
      <vt:lpstr>Local features and alignment</vt:lpstr>
      <vt:lpstr>Local features and alignment</vt:lpstr>
      <vt:lpstr>Local features and alignment</vt:lpstr>
      <vt:lpstr>Local features and alignment</vt:lpstr>
      <vt:lpstr>Local features and alignment</vt:lpstr>
      <vt:lpstr>Local features and alignment</vt:lpstr>
      <vt:lpstr>Geometric transformations</vt:lpstr>
      <vt:lpstr>Photometric transformations</vt:lpstr>
      <vt:lpstr>And other nuisances…</vt:lpstr>
      <vt:lpstr>Invariant local features</vt:lpstr>
      <vt:lpstr>Main questions</vt:lpstr>
      <vt:lpstr>PowerPoint Presentation</vt:lpstr>
      <vt:lpstr>Finding Corners</vt:lpstr>
      <vt:lpstr>Corners as distinctive interest points</vt:lpstr>
      <vt:lpstr>Harris Detector formulation</vt:lpstr>
      <vt:lpstr>PowerPoint Presentation</vt:lpstr>
      <vt:lpstr>Corner Detection by Auto-correlation</vt:lpstr>
      <vt:lpstr>Think-Pair-Share:</vt:lpstr>
      <vt:lpstr>Corner Detection by Auto-correlation</vt:lpstr>
      <vt:lpstr>Corner Detection by Auto-correlation</vt:lpstr>
      <vt:lpstr>PowerPoint Presentation</vt:lpstr>
      <vt:lpstr>Recall: Taylor series expansion</vt:lpstr>
      <vt:lpstr>PowerPoint Presentation</vt:lpstr>
      <vt:lpstr>PowerPoint Presentation</vt:lpstr>
      <vt:lpstr>Corner Detection: Mathematics</vt:lpstr>
      <vt:lpstr>Corner Detection: Mathematics</vt:lpstr>
      <vt:lpstr>Corner Detection: Mathematics</vt:lpstr>
      <vt:lpstr>Corner Detection: Mathematics</vt:lpstr>
      <vt:lpstr>PowerPoint Presentation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Classification of image points using eigenvalues of M</vt:lpstr>
      <vt:lpstr>Classification of image points using eigenvalues of M</vt:lpstr>
      <vt:lpstr>Classification of image points using eigenvalues of M</vt:lpstr>
      <vt:lpstr>Harris corner detector</vt:lpstr>
      <vt:lpstr>Harris Corner Detector [Harris88]</vt:lpstr>
      <vt:lpstr>Harris Detector: Steps</vt:lpstr>
      <vt:lpstr>Harris Detector: Steps</vt:lpstr>
      <vt:lpstr>Harris Detector: Steps</vt:lpstr>
      <vt:lpstr>Harris Detector: Steps</vt:lpstr>
      <vt:lpstr>Harris Detector: Steps</vt:lpstr>
      <vt:lpstr>Harris Detector: Properties</vt:lpstr>
      <vt:lpstr>Harris Detector: Properties</vt:lpstr>
      <vt:lpstr>Harris Detector: Properties</vt:lpstr>
      <vt:lpstr>PowerPoint Presentation</vt:lpstr>
      <vt:lpstr>How to cope with transformations?</vt:lpstr>
      <vt:lpstr>Exhaustive search</vt:lpstr>
      <vt:lpstr>Exhaustive search</vt:lpstr>
      <vt:lpstr>Exhaustive search</vt:lpstr>
      <vt:lpstr>Exhaustive search</vt:lpstr>
      <vt:lpstr>Invariance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Scale Invariant Detection</vt:lpstr>
      <vt:lpstr>What Is A Useful Signature Function f ?</vt:lpstr>
      <vt:lpstr>What Is A Useful Signature Function?</vt:lpstr>
      <vt:lpstr>Characteristic scale</vt:lpstr>
      <vt:lpstr>Laplacian-of-Gaussian (LoG)</vt:lpstr>
      <vt:lpstr>Scale-space blob detector: Example</vt:lpstr>
      <vt:lpstr>Scale-space blob detector: Example</vt:lpstr>
      <vt:lpstr>Scale-space blob detector: Example</vt:lpstr>
      <vt:lpstr>Alternative approach</vt:lpstr>
      <vt:lpstr>Alternative approach</vt:lpstr>
      <vt:lpstr>Find local maxima in position-scale space of DoG</vt:lpstr>
      <vt:lpstr>Example of keypoint detection</vt:lpstr>
      <vt:lpstr>Scale Invariant Detection: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Dinh Viet Sang</cp:lastModifiedBy>
  <cp:revision>53</cp:revision>
  <dcterms:created xsi:type="dcterms:W3CDTF">2009-09-01T01:33:15Z</dcterms:created>
  <dcterms:modified xsi:type="dcterms:W3CDTF">2019-06-09T17:55:45Z</dcterms:modified>
</cp:coreProperties>
</file>